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2" r:id="rId5"/>
    <p:sldId id="266" r:id="rId6"/>
    <p:sldId id="268" r:id="rId7"/>
    <p:sldId id="267" r:id="rId8"/>
    <p:sldId id="260" r:id="rId9"/>
    <p:sldId id="261" r:id="rId10"/>
    <p:sldId id="278" r:id="rId11"/>
    <p:sldId id="280" r:id="rId12"/>
    <p:sldId id="270" r:id="rId13"/>
    <p:sldId id="263" r:id="rId14"/>
    <p:sldId id="264" r:id="rId15"/>
    <p:sldId id="265" r:id="rId16"/>
    <p:sldId id="269" r:id="rId17"/>
    <p:sldId id="271" r:id="rId18"/>
    <p:sldId id="272" r:id="rId19"/>
    <p:sldId id="273" r:id="rId20"/>
    <p:sldId id="274" r:id="rId21"/>
    <p:sldId id="275" r:id="rId22"/>
    <p:sldId id="281" r:id="rId23"/>
    <p:sldId id="276" r:id="rId24"/>
    <p:sldId id="277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82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7B207-ACB4-4BE7-9DC0-F4F6424844A4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ACCD-6D83-4741-ACD9-16B24F9D8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7B207-ACB4-4BE7-9DC0-F4F6424844A4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ACCD-6D83-4741-ACD9-16B24F9D8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7B207-ACB4-4BE7-9DC0-F4F6424844A4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ACCD-6D83-4741-ACD9-16B24F9D8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7B207-ACB4-4BE7-9DC0-F4F6424844A4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ACCD-6D83-4741-ACD9-16B24F9D8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7B207-ACB4-4BE7-9DC0-F4F6424844A4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ACCD-6D83-4741-ACD9-16B24F9D8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7B207-ACB4-4BE7-9DC0-F4F6424844A4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ACCD-6D83-4741-ACD9-16B24F9D8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7B207-ACB4-4BE7-9DC0-F4F6424844A4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ACCD-6D83-4741-ACD9-16B24F9D8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7B207-ACB4-4BE7-9DC0-F4F6424844A4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ACCD-6D83-4741-ACD9-16B24F9D8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7B207-ACB4-4BE7-9DC0-F4F6424844A4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ACCD-6D83-4741-ACD9-16B24F9D8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7B207-ACB4-4BE7-9DC0-F4F6424844A4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ACCD-6D83-4741-ACD9-16B24F9D8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7B207-ACB4-4BE7-9DC0-F4F6424844A4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ACCD-6D83-4741-ACD9-16B24F9D8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77B207-ACB4-4BE7-9DC0-F4F6424844A4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02ACCD-6D83-4741-ACD9-16B24F9D8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7624" y="908720"/>
            <a:ext cx="71287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Анализ демонстрационного варианта диагностической работы по естественнонаучной грамотности</a:t>
            </a:r>
            <a:endParaRPr lang="ru-RU" sz="4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563888" y="3861048"/>
            <a:ext cx="52565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Селиванов В.В.  - учитель географии </a:t>
            </a:r>
          </a:p>
          <a:p>
            <a:pPr algn="ctr"/>
            <a:r>
              <a:rPr lang="ru-RU" sz="2000" dirty="0" smtClean="0"/>
              <a:t>МБОУ «</a:t>
            </a:r>
            <a:r>
              <a:rPr lang="ru-RU" sz="2000" dirty="0" err="1" smtClean="0"/>
              <a:t>Тотемская</a:t>
            </a:r>
            <a:r>
              <a:rPr lang="ru-RU" sz="2000" dirty="0" smtClean="0"/>
              <a:t> СОШ №1»</a:t>
            </a:r>
          </a:p>
          <a:p>
            <a:pPr algn="ctr"/>
            <a:r>
              <a:rPr lang="ru-RU" sz="2000" dirty="0" smtClean="0"/>
              <a:t>Московкина О.Д. - учитель биологии и химии МБОУ «</a:t>
            </a:r>
            <a:r>
              <a:rPr lang="ru-RU" sz="2000" dirty="0" err="1" smtClean="0"/>
              <a:t>Тотемская</a:t>
            </a:r>
            <a:r>
              <a:rPr lang="ru-RU" sz="2000" dirty="0" smtClean="0"/>
              <a:t> СОШ №1»  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2915816" y="5805264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Февраль 2022г.</a:t>
            </a:r>
            <a:endParaRPr lang="ru-RU" sz="2000" dirty="0"/>
          </a:p>
        </p:txBody>
      </p:sp>
      <p:pic>
        <p:nvPicPr>
          <p:cNvPr id="26626" name="Picture 2" descr="https://xn--j1aelj.xn--p1ai/wp-content/uploads/2021/11/eE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1224136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11560" y="189221"/>
            <a:ext cx="795739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Содержательные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характеристики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683568" y="1052736"/>
            <a:ext cx="8064896" cy="4334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1) проверяемая компетентность,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2) проверяемое познавательное действие,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3) контекст – описание ситуации,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4) контекст – «локализация» ситуации,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5) область содержания,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6) уровень сложности задания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7) форма задания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ctrTitle"/>
          </p:nvPr>
        </p:nvSpPr>
        <p:spPr>
          <a:xfrm>
            <a:off x="611188" y="115888"/>
            <a:ext cx="8281987" cy="1470025"/>
          </a:xfrm>
        </p:spPr>
        <p:txBody>
          <a:bodyPr/>
          <a:lstStyle/>
          <a:p>
            <a:r>
              <a:rPr lang="ru-RU" sz="2800" b="1" smtClean="0"/>
              <a:t>Для каждого класса представлены задания, относящиеся к перечисленным ниже блокам контекстов:</a:t>
            </a:r>
          </a:p>
        </p:txBody>
      </p:sp>
      <p:sp>
        <p:nvSpPr>
          <p:cNvPr id="717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188" y="1773238"/>
            <a:ext cx="8281987" cy="4824412"/>
          </a:xfrm>
        </p:spPr>
        <p:txBody>
          <a:bodyPr/>
          <a:lstStyle/>
          <a:p>
            <a:pPr algn="just"/>
            <a:r>
              <a:rPr lang="ru-RU" smtClean="0">
                <a:solidFill>
                  <a:schemeClr val="tx1"/>
                </a:solidFill>
              </a:rPr>
              <a:t>- «Процессы и явления в неживой природе», </a:t>
            </a:r>
          </a:p>
          <a:p>
            <a:pPr algn="just"/>
            <a:r>
              <a:rPr lang="ru-RU" smtClean="0">
                <a:solidFill>
                  <a:schemeClr val="tx1"/>
                </a:solidFill>
              </a:rPr>
              <a:t>- «Процессы и явления в живой природе», </a:t>
            </a:r>
          </a:p>
          <a:p>
            <a:pPr algn="just"/>
            <a:r>
              <a:rPr lang="ru-RU" smtClean="0">
                <a:solidFill>
                  <a:schemeClr val="tx1"/>
                </a:solidFill>
              </a:rPr>
              <a:t>- «Современные технологии», </a:t>
            </a:r>
          </a:p>
          <a:p>
            <a:pPr algn="just"/>
            <a:r>
              <a:rPr lang="ru-RU" smtClean="0">
                <a:solidFill>
                  <a:schemeClr val="tx1"/>
                </a:solidFill>
              </a:rPr>
              <a:t>- «Техника и технологии в быту» </a:t>
            </a:r>
          </a:p>
          <a:p>
            <a:pPr algn="just"/>
            <a:r>
              <a:rPr lang="ru-RU" smtClean="0">
                <a:solidFill>
                  <a:schemeClr val="tx1"/>
                </a:solidFill>
              </a:rPr>
              <a:t>- «Сохранение здоровья человека», </a:t>
            </a:r>
          </a:p>
          <a:p>
            <a:pPr algn="just"/>
            <a:r>
              <a:rPr lang="ru-RU" smtClean="0">
                <a:solidFill>
                  <a:schemeClr val="tx1"/>
                </a:solidFill>
              </a:rPr>
              <a:t>- «Опасности и риски», </a:t>
            </a:r>
          </a:p>
          <a:p>
            <a:pPr algn="just"/>
            <a:r>
              <a:rPr lang="ru-RU" smtClean="0">
                <a:solidFill>
                  <a:schemeClr val="tx1"/>
                </a:solidFill>
              </a:rPr>
              <a:t>- «Экологические проблемы», </a:t>
            </a:r>
          </a:p>
          <a:p>
            <a:pPr algn="just"/>
            <a:r>
              <a:rPr lang="ru-RU" smtClean="0">
                <a:solidFill>
                  <a:schemeClr val="tx1"/>
                </a:solidFill>
              </a:rPr>
              <a:t>- «Использование природных ресурсов».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628800"/>
            <a:ext cx="763284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ea typeface="Calibri"/>
                <a:cs typeface="Times New Roman"/>
              </a:rPr>
              <a:t>II.</a:t>
            </a:r>
            <a:r>
              <a:rPr lang="ru-RU" sz="3200" b="1" dirty="0" smtClean="0">
                <a:ea typeface="Calibri"/>
                <a:cs typeface="Times New Roman"/>
              </a:rPr>
              <a:t> </a:t>
            </a:r>
            <a:r>
              <a:rPr lang="en-US" sz="3200" b="1" dirty="0" err="1" smtClean="0">
                <a:ea typeface="Calibri"/>
                <a:cs typeface="Times New Roman"/>
              </a:rPr>
              <a:t>Описание</a:t>
            </a:r>
            <a:r>
              <a:rPr lang="en-US" sz="3200" b="1" spc="185" dirty="0" smtClean="0">
                <a:ea typeface="Calibri"/>
                <a:cs typeface="Times New Roman"/>
              </a:rPr>
              <a:t> </a:t>
            </a:r>
            <a:r>
              <a:rPr lang="en-US" sz="3200" b="1" dirty="0" err="1" smtClean="0">
                <a:ea typeface="Calibri"/>
                <a:cs typeface="Times New Roman"/>
              </a:rPr>
              <a:t>структуры</a:t>
            </a:r>
            <a:r>
              <a:rPr lang="en-US" sz="3200" b="1" spc="185" dirty="0" smtClean="0">
                <a:ea typeface="Calibri"/>
                <a:cs typeface="Times New Roman"/>
              </a:rPr>
              <a:t> </a:t>
            </a:r>
            <a:r>
              <a:rPr lang="en-US" sz="3200" b="1" dirty="0" smtClean="0">
                <a:ea typeface="Calibri"/>
                <a:cs typeface="Times New Roman"/>
              </a:rPr>
              <a:t>и</a:t>
            </a:r>
            <a:r>
              <a:rPr lang="en-US" sz="3200" b="1" spc="185" dirty="0" smtClean="0">
                <a:ea typeface="Calibri"/>
                <a:cs typeface="Times New Roman"/>
              </a:rPr>
              <a:t> </a:t>
            </a:r>
            <a:r>
              <a:rPr lang="en-US" sz="3200" b="1" dirty="0" err="1" smtClean="0">
                <a:ea typeface="Calibri"/>
                <a:cs typeface="Times New Roman"/>
              </a:rPr>
              <a:t>содержания</a:t>
            </a:r>
            <a:r>
              <a:rPr lang="en-US" sz="3200" b="1" spc="185" dirty="0" smtClean="0">
                <a:ea typeface="Calibri"/>
                <a:cs typeface="Times New Roman"/>
              </a:rPr>
              <a:t> </a:t>
            </a:r>
            <a:r>
              <a:rPr lang="en-US" sz="3200" b="1" dirty="0" smtClean="0">
                <a:ea typeface="Calibri"/>
                <a:cs typeface="Times New Roman"/>
              </a:rPr>
              <a:t>КИМ,</a:t>
            </a:r>
            <a:r>
              <a:rPr lang="en-US" sz="3200" b="1" spc="185" dirty="0" smtClean="0">
                <a:ea typeface="Calibri"/>
                <a:cs typeface="Times New Roman"/>
              </a:rPr>
              <a:t> </a:t>
            </a:r>
            <a:r>
              <a:rPr lang="en-US" sz="3200" b="1" dirty="0" err="1" smtClean="0">
                <a:ea typeface="Calibri"/>
                <a:cs typeface="Times New Roman"/>
              </a:rPr>
              <a:t>сформированных</a:t>
            </a:r>
            <a:r>
              <a:rPr lang="en-US" sz="3200" b="1" spc="185" dirty="0" smtClean="0">
                <a:ea typeface="Calibri"/>
                <a:cs typeface="Times New Roman"/>
              </a:rPr>
              <a:t> </a:t>
            </a:r>
            <a:r>
              <a:rPr lang="en-US" sz="3200" b="1" dirty="0" err="1" smtClean="0">
                <a:ea typeface="Calibri"/>
                <a:cs typeface="Times New Roman"/>
              </a:rPr>
              <a:t>на</a:t>
            </a:r>
            <a:r>
              <a:rPr lang="en-US" sz="3200" b="1" spc="185" dirty="0" smtClean="0">
                <a:ea typeface="Calibri"/>
                <a:cs typeface="Times New Roman"/>
              </a:rPr>
              <a:t> </a:t>
            </a:r>
            <a:r>
              <a:rPr lang="en-US" sz="3200" b="1" dirty="0" err="1" smtClean="0">
                <a:ea typeface="Calibri"/>
                <a:cs typeface="Times New Roman"/>
              </a:rPr>
              <a:t>базе</a:t>
            </a:r>
            <a:r>
              <a:rPr lang="en-US" sz="3200" b="1" spc="195" dirty="0" smtClean="0">
                <a:ea typeface="Calibri"/>
                <a:cs typeface="Times New Roman"/>
              </a:rPr>
              <a:t> </a:t>
            </a:r>
            <a:r>
              <a:rPr lang="en-US" sz="3200" b="1" dirty="0" err="1" smtClean="0">
                <a:ea typeface="Calibri"/>
                <a:cs typeface="Times New Roman"/>
              </a:rPr>
              <a:t>банка</a:t>
            </a:r>
            <a:r>
              <a:rPr lang="en-US" sz="3200" b="1" spc="185" dirty="0" smtClean="0">
                <a:ea typeface="Calibri"/>
                <a:cs typeface="Times New Roman"/>
              </a:rPr>
              <a:t> </a:t>
            </a:r>
            <a:r>
              <a:rPr lang="en-US" sz="3200" b="1" dirty="0" err="1" smtClean="0">
                <a:ea typeface="Calibri"/>
                <a:cs typeface="Times New Roman"/>
              </a:rPr>
              <a:t>заданий</a:t>
            </a:r>
            <a:r>
              <a:rPr lang="en-US" sz="3200" b="1" dirty="0" smtClean="0">
                <a:ea typeface="Calibri"/>
                <a:cs typeface="Times New Roman"/>
              </a:rPr>
              <a:t> </a:t>
            </a:r>
            <a:r>
              <a:rPr lang="en-US" sz="3200" b="1" dirty="0" err="1" smtClean="0">
                <a:ea typeface="Calibri"/>
                <a:cs typeface="Times New Roman"/>
              </a:rPr>
              <a:t>для</a:t>
            </a:r>
            <a:r>
              <a:rPr lang="en-US" sz="3200" b="1" dirty="0" smtClean="0">
                <a:ea typeface="Calibri"/>
                <a:cs typeface="Times New Roman"/>
              </a:rPr>
              <a:t> </a:t>
            </a:r>
            <a:r>
              <a:rPr lang="en-US" sz="3200" b="1" dirty="0" err="1" smtClean="0">
                <a:ea typeface="Calibri"/>
                <a:cs typeface="Times New Roman"/>
              </a:rPr>
              <a:t>оценки</a:t>
            </a:r>
            <a:r>
              <a:rPr lang="en-US" sz="3200" b="1" dirty="0" smtClean="0">
                <a:ea typeface="Calibri"/>
                <a:cs typeface="Times New Roman"/>
              </a:rPr>
              <a:t> </a:t>
            </a:r>
            <a:r>
              <a:rPr lang="en-US" sz="3200" b="1" dirty="0" err="1" smtClean="0">
                <a:ea typeface="Calibri"/>
                <a:cs typeface="Times New Roman"/>
              </a:rPr>
              <a:t>естественнонаучной</a:t>
            </a:r>
            <a:r>
              <a:rPr lang="en-US" sz="3200" b="1" dirty="0" smtClean="0">
                <a:ea typeface="Calibri"/>
                <a:cs typeface="Times New Roman"/>
              </a:rPr>
              <a:t> </a:t>
            </a:r>
            <a:r>
              <a:rPr lang="en-US" sz="3200" b="1" dirty="0" err="1" smtClean="0">
                <a:ea typeface="Calibri"/>
                <a:cs typeface="Times New Roman"/>
              </a:rPr>
              <a:t>грамотности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5.jpeg"/>
          <p:cNvPicPr/>
          <p:nvPr/>
        </p:nvPicPr>
        <p:blipFill>
          <a:blip r:embed="rId2" cstate="print"/>
          <a:srcRect l="8197" t="3448" r="4918" b="4543"/>
          <a:stretch>
            <a:fillRect/>
          </a:stretch>
        </p:blipFill>
        <p:spPr>
          <a:xfrm>
            <a:off x="899592" y="188640"/>
            <a:ext cx="4320480" cy="64087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76056" y="5373216"/>
            <a:ext cx="3851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Рис. 2.1 Пример инструкции для обучающихся по выполнению КИМ.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5121" name="docshapegroup11"/>
          <p:cNvGrpSpPr>
            <a:grpSpLocks/>
          </p:cNvGrpSpPr>
          <p:nvPr/>
        </p:nvGrpSpPr>
        <p:grpSpPr bwMode="auto">
          <a:xfrm>
            <a:off x="539552" y="188640"/>
            <a:ext cx="7992888" cy="5904656"/>
            <a:chOff x="0" y="0"/>
            <a:chExt cx="9669" cy="6826"/>
          </a:xfrm>
        </p:grpSpPr>
        <p:pic>
          <p:nvPicPr>
            <p:cNvPr id="5123" name="docshape1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" y="14"/>
              <a:ext cx="9638" cy="6797"/>
            </a:xfrm>
            <a:prstGeom prst="rect">
              <a:avLst/>
            </a:prstGeom>
            <a:noFill/>
          </p:spPr>
        </p:pic>
        <p:sp>
          <p:nvSpPr>
            <p:cNvPr id="5122" name="docshape13"/>
            <p:cNvSpPr>
              <a:spLocks/>
            </p:cNvSpPr>
            <p:nvPr/>
          </p:nvSpPr>
          <p:spPr bwMode="auto">
            <a:xfrm>
              <a:off x="0" y="0"/>
              <a:ext cx="9669" cy="6826"/>
            </a:xfrm>
            <a:custGeom>
              <a:avLst/>
              <a:gdLst/>
              <a:ahLst/>
              <a:cxnLst>
                <a:cxn ang="0">
                  <a:pos x="9668" y="0"/>
                </a:cxn>
                <a:cxn ang="0">
                  <a:pos x="9654" y="0"/>
                </a:cxn>
                <a:cxn ang="0">
                  <a:pos x="9654" y="14"/>
                </a:cxn>
                <a:cxn ang="0">
                  <a:pos x="9654" y="6811"/>
                </a:cxn>
                <a:cxn ang="0">
                  <a:pos x="14" y="6811"/>
                </a:cxn>
                <a:cxn ang="0">
                  <a:pos x="14" y="14"/>
                </a:cxn>
                <a:cxn ang="0">
                  <a:pos x="9654" y="14"/>
                </a:cxn>
                <a:cxn ang="0">
                  <a:pos x="9654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0" y="6811"/>
                </a:cxn>
                <a:cxn ang="0">
                  <a:pos x="0" y="6826"/>
                </a:cxn>
                <a:cxn ang="0">
                  <a:pos x="14" y="6826"/>
                </a:cxn>
                <a:cxn ang="0">
                  <a:pos x="9654" y="6826"/>
                </a:cxn>
                <a:cxn ang="0">
                  <a:pos x="9668" y="6826"/>
                </a:cxn>
                <a:cxn ang="0">
                  <a:pos x="9668" y="6811"/>
                </a:cxn>
                <a:cxn ang="0">
                  <a:pos x="9668" y="14"/>
                </a:cxn>
                <a:cxn ang="0">
                  <a:pos x="9668" y="0"/>
                </a:cxn>
              </a:cxnLst>
              <a:rect l="0" t="0" r="r" b="b"/>
              <a:pathLst>
                <a:path w="9669" h="6826">
                  <a:moveTo>
                    <a:pt x="9668" y="0"/>
                  </a:moveTo>
                  <a:lnTo>
                    <a:pt x="9654" y="0"/>
                  </a:lnTo>
                  <a:lnTo>
                    <a:pt x="9654" y="14"/>
                  </a:lnTo>
                  <a:lnTo>
                    <a:pt x="9654" y="6811"/>
                  </a:lnTo>
                  <a:lnTo>
                    <a:pt x="14" y="6811"/>
                  </a:lnTo>
                  <a:lnTo>
                    <a:pt x="14" y="14"/>
                  </a:lnTo>
                  <a:lnTo>
                    <a:pt x="9654" y="14"/>
                  </a:lnTo>
                  <a:lnTo>
                    <a:pt x="9654" y="0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6811"/>
                  </a:lnTo>
                  <a:lnTo>
                    <a:pt x="0" y="6826"/>
                  </a:lnTo>
                  <a:lnTo>
                    <a:pt x="14" y="6826"/>
                  </a:lnTo>
                  <a:lnTo>
                    <a:pt x="9654" y="6826"/>
                  </a:lnTo>
                  <a:lnTo>
                    <a:pt x="9668" y="6826"/>
                  </a:lnTo>
                  <a:lnTo>
                    <a:pt x="9668" y="6811"/>
                  </a:lnTo>
                  <a:lnTo>
                    <a:pt x="9668" y="14"/>
                  </a:lnTo>
                  <a:lnTo>
                    <a:pt x="9668" y="0"/>
                  </a:lnTo>
                  <a:close/>
                </a:path>
              </a:pathLst>
            </a:custGeom>
            <a:solidFill>
              <a:srgbClr val="5580B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95536" y="6165304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Рис. 2.2 Пример представления текстов заданий в КИМ.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7" name="docshapegroup14"/>
          <p:cNvGrpSpPr>
            <a:grpSpLocks/>
          </p:cNvGrpSpPr>
          <p:nvPr/>
        </p:nvGrpSpPr>
        <p:grpSpPr bwMode="auto">
          <a:xfrm>
            <a:off x="251520" y="332656"/>
            <a:ext cx="6408712" cy="6192688"/>
            <a:chOff x="3493" y="141"/>
            <a:chExt cx="6056" cy="5670"/>
          </a:xfrm>
        </p:grpSpPr>
        <p:pic>
          <p:nvPicPr>
            <p:cNvPr id="4098" name="docshape1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98" y="219"/>
              <a:ext cx="5590" cy="5292"/>
            </a:xfrm>
            <a:prstGeom prst="rect">
              <a:avLst/>
            </a:prstGeom>
            <a:noFill/>
          </p:spPr>
        </p:pic>
        <p:sp>
          <p:nvSpPr>
            <p:cNvPr id="4099" name="docshape16"/>
            <p:cNvSpPr>
              <a:spLocks/>
            </p:cNvSpPr>
            <p:nvPr/>
          </p:nvSpPr>
          <p:spPr bwMode="auto">
            <a:xfrm>
              <a:off x="3493" y="141"/>
              <a:ext cx="6056" cy="5670"/>
            </a:xfrm>
            <a:custGeom>
              <a:avLst/>
              <a:gdLst/>
              <a:ahLst/>
              <a:cxnLst>
                <a:cxn ang="0">
                  <a:pos x="6055" y="0"/>
                </a:cxn>
                <a:cxn ang="0">
                  <a:pos x="6041" y="0"/>
                </a:cxn>
                <a:cxn ang="0">
                  <a:pos x="6041" y="15"/>
                </a:cxn>
                <a:cxn ang="0">
                  <a:pos x="6041" y="5656"/>
                </a:cxn>
                <a:cxn ang="0">
                  <a:pos x="15" y="5656"/>
                </a:cxn>
                <a:cxn ang="0">
                  <a:pos x="15" y="15"/>
                </a:cxn>
                <a:cxn ang="0">
                  <a:pos x="6041" y="15"/>
                </a:cxn>
                <a:cxn ang="0">
                  <a:pos x="6041" y="0"/>
                </a:cxn>
                <a:cxn ang="0">
                  <a:pos x="15" y="0"/>
                </a:cxn>
                <a:cxn ang="0">
                  <a:pos x="0" y="0"/>
                </a:cxn>
                <a:cxn ang="0">
                  <a:pos x="0" y="15"/>
                </a:cxn>
                <a:cxn ang="0">
                  <a:pos x="0" y="5656"/>
                </a:cxn>
                <a:cxn ang="0">
                  <a:pos x="0" y="5670"/>
                </a:cxn>
                <a:cxn ang="0">
                  <a:pos x="15" y="5670"/>
                </a:cxn>
                <a:cxn ang="0">
                  <a:pos x="6041" y="5670"/>
                </a:cxn>
                <a:cxn ang="0">
                  <a:pos x="6055" y="5670"/>
                </a:cxn>
                <a:cxn ang="0">
                  <a:pos x="6055" y="5656"/>
                </a:cxn>
                <a:cxn ang="0">
                  <a:pos x="6055" y="15"/>
                </a:cxn>
                <a:cxn ang="0">
                  <a:pos x="6055" y="0"/>
                </a:cxn>
              </a:cxnLst>
              <a:rect l="0" t="0" r="r" b="b"/>
              <a:pathLst>
                <a:path w="6056" h="5670">
                  <a:moveTo>
                    <a:pt x="6055" y="0"/>
                  </a:moveTo>
                  <a:lnTo>
                    <a:pt x="6041" y="0"/>
                  </a:lnTo>
                  <a:lnTo>
                    <a:pt x="6041" y="15"/>
                  </a:lnTo>
                  <a:lnTo>
                    <a:pt x="6041" y="5656"/>
                  </a:lnTo>
                  <a:lnTo>
                    <a:pt x="15" y="5656"/>
                  </a:lnTo>
                  <a:lnTo>
                    <a:pt x="15" y="15"/>
                  </a:lnTo>
                  <a:lnTo>
                    <a:pt x="6041" y="15"/>
                  </a:lnTo>
                  <a:lnTo>
                    <a:pt x="6041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15"/>
                  </a:lnTo>
                  <a:lnTo>
                    <a:pt x="0" y="5656"/>
                  </a:lnTo>
                  <a:lnTo>
                    <a:pt x="0" y="5670"/>
                  </a:lnTo>
                  <a:lnTo>
                    <a:pt x="15" y="5670"/>
                  </a:lnTo>
                  <a:lnTo>
                    <a:pt x="6041" y="5670"/>
                  </a:lnTo>
                  <a:lnTo>
                    <a:pt x="6055" y="5670"/>
                  </a:lnTo>
                  <a:lnTo>
                    <a:pt x="6055" y="5656"/>
                  </a:lnTo>
                  <a:lnTo>
                    <a:pt x="6055" y="15"/>
                  </a:lnTo>
                  <a:lnTo>
                    <a:pt x="6055" y="0"/>
                  </a:lnTo>
                  <a:close/>
                </a:path>
              </a:pathLst>
            </a:custGeom>
            <a:solidFill>
              <a:srgbClr val="5580B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6732240" y="620688"/>
            <a:ext cx="223224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Рис. 2.3 Пример представления ответов к заданиям с кратким ответом с указанием баллов за выполнение заданий.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5601" name="docshapegroup17"/>
          <p:cNvGrpSpPr>
            <a:grpSpLocks/>
          </p:cNvGrpSpPr>
          <p:nvPr/>
        </p:nvGrpSpPr>
        <p:grpSpPr bwMode="auto">
          <a:xfrm>
            <a:off x="611560" y="188640"/>
            <a:ext cx="7956376" cy="5976664"/>
            <a:chOff x="0" y="0"/>
            <a:chExt cx="9495" cy="6525"/>
          </a:xfrm>
        </p:grpSpPr>
        <p:pic>
          <p:nvPicPr>
            <p:cNvPr id="25603" name="docshape1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9" y="16"/>
              <a:ext cx="9301" cy="6494"/>
            </a:xfrm>
            <a:prstGeom prst="rect">
              <a:avLst/>
            </a:prstGeom>
            <a:noFill/>
          </p:spPr>
        </p:pic>
        <p:sp>
          <p:nvSpPr>
            <p:cNvPr id="25602" name="docshape19"/>
            <p:cNvSpPr>
              <a:spLocks/>
            </p:cNvSpPr>
            <p:nvPr/>
          </p:nvSpPr>
          <p:spPr bwMode="auto">
            <a:xfrm>
              <a:off x="0" y="0"/>
              <a:ext cx="9495" cy="6525"/>
            </a:xfrm>
            <a:custGeom>
              <a:avLst/>
              <a:gdLst/>
              <a:ahLst/>
              <a:cxnLst>
                <a:cxn ang="0">
                  <a:pos x="9494" y="0"/>
                </a:cxn>
                <a:cxn ang="0">
                  <a:pos x="9480" y="0"/>
                </a:cxn>
                <a:cxn ang="0">
                  <a:pos x="9480" y="14"/>
                </a:cxn>
                <a:cxn ang="0">
                  <a:pos x="9480" y="6510"/>
                </a:cxn>
                <a:cxn ang="0">
                  <a:pos x="14" y="6510"/>
                </a:cxn>
                <a:cxn ang="0">
                  <a:pos x="14" y="14"/>
                </a:cxn>
                <a:cxn ang="0">
                  <a:pos x="9480" y="14"/>
                </a:cxn>
                <a:cxn ang="0">
                  <a:pos x="9480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0" y="6510"/>
                </a:cxn>
                <a:cxn ang="0">
                  <a:pos x="0" y="6524"/>
                </a:cxn>
                <a:cxn ang="0">
                  <a:pos x="14" y="6524"/>
                </a:cxn>
                <a:cxn ang="0">
                  <a:pos x="9480" y="6524"/>
                </a:cxn>
                <a:cxn ang="0">
                  <a:pos x="9494" y="6524"/>
                </a:cxn>
                <a:cxn ang="0">
                  <a:pos x="9494" y="6510"/>
                </a:cxn>
                <a:cxn ang="0">
                  <a:pos x="9494" y="14"/>
                </a:cxn>
                <a:cxn ang="0">
                  <a:pos x="9494" y="0"/>
                </a:cxn>
              </a:cxnLst>
              <a:rect l="0" t="0" r="r" b="b"/>
              <a:pathLst>
                <a:path w="9495" h="6525">
                  <a:moveTo>
                    <a:pt x="9494" y="0"/>
                  </a:moveTo>
                  <a:lnTo>
                    <a:pt x="9480" y="0"/>
                  </a:lnTo>
                  <a:lnTo>
                    <a:pt x="9480" y="14"/>
                  </a:lnTo>
                  <a:lnTo>
                    <a:pt x="9480" y="6510"/>
                  </a:lnTo>
                  <a:lnTo>
                    <a:pt x="14" y="6510"/>
                  </a:lnTo>
                  <a:lnTo>
                    <a:pt x="14" y="14"/>
                  </a:lnTo>
                  <a:lnTo>
                    <a:pt x="9480" y="14"/>
                  </a:lnTo>
                  <a:lnTo>
                    <a:pt x="9480" y="0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6510"/>
                  </a:lnTo>
                  <a:lnTo>
                    <a:pt x="0" y="6524"/>
                  </a:lnTo>
                  <a:lnTo>
                    <a:pt x="14" y="6524"/>
                  </a:lnTo>
                  <a:lnTo>
                    <a:pt x="9480" y="6524"/>
                  </a:lnTo>
                  <a:lnTo>
                    <a:pt x="9494" y="6524"/>
                  </a:lnTo>
                  <a:lnTo>
                    <a:pt x="9494" y="6510"/>
                  </a:lnTo>
                  <a:lnTo>
                    <a:pt x="9494" y="14"/>
                  </a:lnTo>
                  <a:lnTo>
                    <a:pt x="9494" y="0"/>
                  </a:lnTo>
                  <a:close/>
                </a:path>
              </a:pathLst>
            </a:custGeom>
            <a:solidFill>
              <a:srgbClr val="5580B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0" y="6150114"/>
            <a:ext cx="8892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Рис. 2.4. Пример представления критериев оценивания для заданий с развернутым ответом.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51520" y="89720"/>
            <a:ext cx="8496944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Распределение заданий по проверяемым компетенциям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513" y="1124743"/>
          <a:ext cx="8784976" cy="5359068"/>
        </p:xfrm>
        <a:graphic>
          <a:graphicData uri="http://schemas.openxmlformats.org/drawingml/2006/table">
            <a:tbl>
              <a:tblPr/>
              <a:tblGrid>
                <a:gridCol w="4896544"/>
                <a:gridCol w="1256250"/>
                <a:gridCol w="1316091"/>
                <a:gridCol w="1316091"/>
              </a:tblGrid>
              <a:tr h="526623">
                <a:tc rowSpan="2">
                  <a:txBody>
                    <a:bodyPr/>
                    <a:lstStyle/>
                    <a:p>
                      <a:pPr marL="83248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83248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83248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Проверяемая</a:t>
                      </a:r>
                      <a:r>
                        <a:rPr lang="ru-RU" sz="2400" spc="-5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spc="-10" dirty="0">
                          <a:latin typeface="Times New Roman"/>
                          <a:ea typeface="Times New Roman"/>
                        </a:rPr>
                        <a:t>компетенция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52070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52070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Количество</a:t>
                      </a:r>
                      <a:r>
                        <a:rPr lang="ru-RU" sz="2400" spc="-2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заданий</a:t>
                      </a:r>
                      <a:r>
                        <a:rPr lang="ru-RU" sz="2400" spc="-15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в</a:t>
                      </a:r>
                      <a:r>
                        <a:rPr lang="ru-RU" sz="2400" spc="-15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spc="-15" dirty="0" smtClean="0">
                        <a:latin typeface="Times New Roman"/>
                        <a:ea typeface="Times New Roman"/>
                      </a:endParaRPr>
                    </a:p>
                    <a:p>
                      <a:pPr marL="52070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spc="-15" dirty="0" smtClean="0">
                        <a:latin typeface="Times New Roman"/>
                        <a:ea typeface="Times New Roman"/>
                      </a:endParaRPr>
                    </a:p>
                    <a:p>
                      <a:pPr marL="52070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spc="-25" dirty="0" smtClean="0">
                          <a:latin typeface="Times New Roman"/>
                          <a:ea typeface="Times New Roman"/>
                        </a:rPr>
                        <a:t>КИМ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515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31775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latin typeface="Times New Roman"/>
                        <a:ea typeface="Times New Roman"/>
                      </a:endParaRPr>
                    </a:p>
                    <a:p>
                      <a:pPr marL="231775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7 </a:t>
                      </a:r>
                    </a:p>
                    <a:p>
                      <a:pPr marL="231775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b="1" spc="-10" dirty="0" smtClean="0">
                        <a:latin typeface="Times New Roman"/>
                        <a:ea typeface="Times New Roman"/>
                      </a:endParaRPr>
                    </a:p>
                    <a:p>
                      <a:pPr marL="231775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-10" dirty="0" smtClean="0">
                          <a:latin typeface="Times New Roman"/>
                          <a:ea typeface="Times New Roman"/>
                        </a:rPr>
                        <a:t>класс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775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latin typeface="Times New Roman"/>
                        <a:ea typeface="Times New Roman"/>
                      </a:endParaRPr>
                    </a:p>
                    <a:p>
                      <a:pPr marL="231775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8 </a:t>
                      </a:r>
                    </a:p>
                    <a:p>
                      <a:pPr marL="231775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b="1" spc="-10" dirty="0" smtClean="0">
                        <a:latin typeface="Times New Roman"/>
                        <a:ea typeface="Times New Roman"/>
                      </a:endParaRPr>
                    </a:p>
                    <a:p>
                      <a:pPr marL="231775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-10" dirty="0" smtClean="0">
                          <a:latin typeface="Times New Roman"/>
                          <a:ea typeface="Times New Roman"/>
                        </a:rPr>
                        <a:t>класс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3045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latin typeface="Times New Roman"/>
                        <a:ea typeface="Times New Roman"/>
                      </a:endParaRPr>
                    </a:p>
                    <a:p>
                      <a:pPr marL="233045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9 </a:t>
                      </a:r>
                    </a:p>
                    <a:p>
                      <a:pPr marL="233045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b="1" spc="-10" dirty="0" smtClean="0">
                        <a:latin typeface="Times New Roman"/>
                        <a:ea typeface="Times New Roman"/>
                      </a:endParaRPr>
                    </a:p>
                    <a:p>
                      <a:pPr marL="233045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-10" dirty="0" smtClean="0">
                          <a:latin typeface="Times New Roman"/>
                          <a:ea typeface="Times New Roman"/>
                        </a:rPr>
                        <a:t>класс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6540">
                <a:tc>
                  <a:txBody>
                    <a:bodyPr/>
                    <a:lstStyle/>
                    <a:p>
                      <a:pPr marL="67945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67945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Научное</a:t>
                      </a:r>
                      <a:r>
                        <a:rPr lang="ru-RU" sz="2400" spc="-3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объяснение</a:t>
                      </a:r>
                      <a:r>
                        <a:rPr lang="ru-RU" sz="2400" spc="-3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spc="-10" dirty="0">
                          <a:latin typeface="Times New Roman"/>
                          <a:ea typeface="Times New Roman"/>
                        </a:rPr>
                        <a:t>явлений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4445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9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775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spc="-25" dirty="0" smtClean="0">
                        <a:latin typeface="Times New Roman"/>
                        <a:ea typeface="Times New Roman"/>
                      </a:endParaRPr>
                    </a:p>
                    <a:p>
                      <a:pPr marL="231775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2400" spc="-25" dirty="0" smtClean="0"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140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spc="-25" dirty="0" smtClean="0">
                        <a:latin typeface="Times New Roman"/>
                        <a:ea typeface="Times New Roman"/>
                      </a:endParaRPr>
                    </a:p>
                    <a:p>
                      <a:pPr marL="231140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2400" spc="-25" dirty="0" smtClean="0"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1537">
                <a:tc>
                  <a:txBody>
                    <a:bodyPr/>
                    <a:lstStyle/>
                    <a:p>
                      <a:pPr marL="6794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6794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Понимание</a:t>
                      </a:r>
                      <a:r>
                        <a:rPr lang="ru-RU" sz="2400" spc="-25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особенностей</a:t>
                      </a:r>
                      <a:r>
                        <a:rPr lang="ru-RU" sz="2400" spc="-3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научного</a:t>
                      </a:r>
                      <a:r>
                        <a:rPr lang="ru-RU" sz="2400" spc="-2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spc="-20" dirty="0" smtClean="0">
                        <a:latin typeface="Times New Roman"/>
                        <a:ea typeface="Times New Roman"/>
                      </a:endParaRPr>
                    </a:p>
                    <a:p>
                      <a:pPr marL="6794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spc="-20" dirty="0" smtClean="0">
                        <a:latin typeface="Times New Roman"/>
                        <a:ea typeface="Times New Roman"/>
                      </a:endParaRPr>
                    </a:p>
                    <a:p>
                      <a:pPr marL="6794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spc="-10" dirty="0" smtClean="0">
                          <a:latin typeface="Times New Roman"/>
                          <a:ea typeface="Times New Roman"/>
                        </a:rPr>
                        <a:t>исследования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4445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4445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5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381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4895">
                <a:tc>
                  <a:txBody>
                    <a:bodyPr/>
                    <a:lstStyle/>
                    <a:p>
                      <a:pPr marL="67945" algn="just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67945" algn="just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Интерпретация</a:t>
                      </a:r>
                      <a:r>
                        <a:rPr lang="ru-RU" sz="2400" spc="2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данных</a:t>
                      </a:r>
                      <a:r>
                        <a:rPr lang="ru-RU" sz="2400" spc="2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и</a:t>
                      </a:r>
                      <a:r>
                        <a:rPr lang="ru-RU" sz="2400" spc="15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spc="15" dirty="0" smtClean="0">
                        <a:latin typeface="Times New Roman"/>
                        <a:ea typeface="Times New Roman"/>
                      </a:endParaRPr>
                    </a:p>
                    <a:p>
                      <a:pPr marL="67945" algn="just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spc="15" dirty="0" smtClean="0">
                        <a:latin typeface="Times New Roman"/>
                        <a:ea typeface="Times New Roman"/>
                      </a:endParaRPr>
                    </a:p>
                    <a:p>
                      <a:pPr marL="67945" algn="just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использование</a:t>
                      </a:r>
                      <a:r>
                        <a:rPr lang="ru-RU" sz="2400" spc="25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spc="-10" dirty="0">
                          <a:latin typeface="Times New Roman"/>
                          <a:ea typeface="Times New Roman"/>
                        </a:rPr>
                        <a:t>научных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marL="67945" algn="just">
                        <a:lnSpc>
                          <a:spcPts val="1370"/>
                        </a:lnSpc>
                        <a:spcBef>
                          <a:spcPts val="69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доказательств</a:t>
                      </a:r>
                      <a:r>
                        <a:rPr lang="ru-RU" sz="2400" spc="-4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для</a:t>
                      </a:r>
                      <a:r>
                        <a:rPr lang="ru-RU" sz="2400" spc="-35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получения</a:t>
                      </a:r>
                      <a:r>
                        <a:rPr lang="ru-RU" sz="2400" spc="-3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spc="-30" dirty="0" smtClean="0">
                        <a:latin typeface="Times New Roman"/>
                        <a:ea typeface="Times New Roman"/>
                      </a:endParaRPr>
                    </a:p>
                    <a:p>
                      <a:pPr marL="67945" algn="just">
                        <a:lnSpc>
                          <a:spcPts val="1370"/>
                        </a:lnSpc>
                        <a:spcBef>
                          <a:spcPts val="690"/>
                        </a:spcBef>
                        <a:spcAft>
                          <a:spcPts val="0"/>
                        </a:spcAft>
                      </a:pPr>
                      <a:r>
                        <a:rPr lang="ru-RU" sz="2400" spc="-10" dirty="0" smtClean="0">
                          <a:latin typeface="Times New Roman"/>
                          <a:ea typeface="Times New Roman"/>
                        </a:rPr>
                        <a:t>выводов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4445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5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4445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5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381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3359">
                <a:tc>
                  <a:txBody>
                    <a:bodyPr/>
                    <a:lstStyle/>
                    <a:p>
                      <a:pPr marL="67945" marR="61595" algn="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spc="-10" dirty="0" smtClean="0">
                        <a:latin typeface="Times New Roman"/>
                        <a:ea typeface="Times New Roman"/>
                      </a:endParaRPr>
                    </a:p>
                    <a:p>
                      <a:pPr marL="67945" marR="61595" algn="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b="1" spc="-10" dirty="0" smtClean="0">
                        <a:latin typeface="Times New Roman"/>
                        <a:ea typeface="Times New Roman"/>
                      </a:endParaRPr>
                    </a:p>
                    <a:p>
                      <a:pPr marL="67945" marR="61595" algn="l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-10" dirty="0" smtClean="0">
                          <a:latin typeface="Times New Roman"/>
                          <a:ea typeface="Times New Roman"/>
                        </a:rPr>
                        <a:t>ИТОГО</a:t>
                      </a:r>
                      <a:r>
                        <a:rPr lang="ru-RU" sz="2400" b="1" spc="-10" dirty="0">
                          <a:latin typeface="Times New Roman"/>
                          <a:ea typeface="Times New Roman"/>
                        </a:rPr>
                        <a:t>: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775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b="1" spc="-25" dirty="0" smtClean="0">
                        <a:latin typeface="Times New Roman"/>
                        <a:ea typeface="Times New Roman"/>
                      </a:endParaRPr>
                    </a:p>
                    <a:p>
                      <a:pPr marL="231775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b="1" spc="-25" dirty="0" smtClean="0">
                        <a:latin typeface="Times New Roman"/>
                        <a:ea typeface="Times New Roman"/>
                      </a:endParaRPr>
                    </a:p>
                    <a:p>
                      <a:pPr marL="231775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-25" dirty="0" smtClean="0">
                          <a:latin typeface="Times New Roman"/>
                          <a:ea typeface="Times New Roman"/>
                        </a:rPr>
                        <a:t>18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775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b="1" spc="-25" dirty="0" smtClean="0">
                        <a:latin typeface="Times New Roman"/>
                        <a:ea typeface="Times New Roman"/>
                      </a:endParaRPr>
                    </a:p>
                    <a:p>
                      <a:pPr marL="231775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b="1" spc="-25" dirty="0" smtClean="0">
                        <a:latin typeface="Times New Roman"/>
                        <a:ea typeface="Times New Roman"/>
                      </a:endParaRPr>
                    </a:p>
                    <a:p>
                      <a:pPr marL="231775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-25" dirty="0" smtClean="0"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140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b="1" spc="-25" dirty="0" smtClean="0">
                        <a:latin typeface="Times New Roman"/>
                        <a:ea typeface="Times New Roman"/>
                      </a:endParaRPr>
                    </a:p>
                    <a:p>
                      <a:pPr marL="231140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b="1" spc="-25" dirty="0" smtClean="0">
                        <a:latin typeface="Times New Roman"/>
                        <a:ea typeface="Times New Roman"/>
                      </a:endParaRPr>
                    </a:p>
                    <a:p>
                      <a:pPr marL="231140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-25" dirty="0" smtClean="0">
                          <a:latin typeface="Times New Roman"/>
                          <a:ea typeface="Times New Roman"/>
                        </a:rPr>
                        <a:t>22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95536" y="260648"/>
            <a:ext cx="835292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Распределение заданий по используемым контекстам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512" y="1340768"/>
          <a:ext cx="8784975" cy="5265660"/>
        </p:xfrm>
        <a:graphic>
          <a:graphicData uri="http://schemas.openxmlformats.org/drawingml/2006/table">
            <a:tbl>
              <a:tblPr/>
              <a:tblGrid>
                <a:gridCol w="4896544"/>
                <a:gridCol w="1212379"/>
                <a:gridCol w="1338026"/>
                <a:gridCol w="1338026"/>
              </a:tblGrid>
              <a:tr h="531459">
                <a:tc rowSpan="2">
                  <a:txBody>
                    <a:bodyPr/>
                    <a:lstStyle/>
                    <a:p>
                      <a:pPr marL="1171575" marR="11671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spc="-10" dirty="0" smtClean="0">
                        <a:latin typeface="Times New Roman"/>
                        <a:ea typeface="Times New Roman"/>
                      </a:endParaRPr>
                    </a:p>
                    <a:p>
                      <a:pPr marL="1171575" marR="11671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spc="-10" dirty="0" smtClean="0">
                          <a:latin typeface="Times New Roman"/>
                          <a:ea typeface="Times New Roman"/>
                        </a:rPr>
                        <a:t>Контексты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520700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520700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Количество</a:t>
                      </a:r>
                      <a:r>
                        <a:rPr lang="ru-RU" sz="2400" spc="-2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заданий</a:t>
                      </a:r>
                      <a:r>
                        <a:rPr lang="ru-RU" sz="2400" spc="-15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в</a:t>
                      </a:r>
                      <a:r>
                        <a:rPr lang="ru-RU" sz="2400" spc="-15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spc="-15" dirty="0" smtClean="0">
                        <a:latin typeface="Times New Roman"/>
                        <a:ea typeface="Times New Roman"/>
                      </a:endParaRPr>
                    </a:p>
                    <a:p>
                      <a:pPr marL="520700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spc="-15" dirty="0" smtClean="0">
                        <a:latin typeface="Times New Roman"/>
                        <a:ea typeface="Times New Roman"/>
                      </a:endParaRPr>
                    </a:p>
                    <a:p>
                      <a:pPr marL="52070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spc="-25" dirty="0" smtClean="0">
                          <a:latin typeface="Times New Roman"/>
                          <a:ea typeface="Times New Roman"/>
                        </a:rPr>
                        <a:t>КИМ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14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3177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Times New Roman"/>
                      </a:endParaRPr>
                    </a:p>
                    <a:p>
                      <a:pPr marL="23177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7 </a:t>
                      </a:r>
                      <a:r>
                        <a:rPr lang="ru-RU" sz="2000" b="1" spc="-10" dirty="0">
                          <a:latin typeface="Times New Roman"/>
                          <a:ea typeface="Times New Roman"/>
                        </a:rPr>
                        <a:t>класс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77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Times New Roman"/>
                      </a:endParaRPr>
                    </a:p>
                    <a:p>
                      <a:pPr marL="23177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8 </a:t>
                      </a:r>
                    </a:p>
                    <a:p>
                      <a:pPr marL="23177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000" b="1" spc="-10" dirty="0" smtClean="0">
                          <a:latin typeface="Times New Roman"/>
                          <a:ea typeface="Times New Roman"/>
                        </a:rPr>
                        <a:t>класс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304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Times New Roman"/>
                      </a:endParaRPr>
                    </a:p>
                    <a:p>
                      <a:pPr marL="23304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9 </a:t>
                      </a:r>
                    </a:p>
                    <a:p>
                      <a:pPr marL="23304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000" b="1" spc="-10" dirty="0" smtClean="0">
                          <a:latin typeface="Times New Roman"/>
                          <a:ea typeface="Times New Roman"/>
                        </a:rPr>
                        <a:t>класс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747">
                <a:tc>
                  <a:txBody>
                    <a:bodyPr/>
                    <a:lstStyle/>
                    <a:p>
                      <a:pPr marL="67945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67945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Процессы</a:t>
                      </a:r>
                      <a:r>
                        <a:rPr lang="ru-RU" sz="2400" spc="-15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и</a:t>
                      </a:r>
                      <a:r>
                        <a:rPr lang="ru-RU" sz="2400" spc="-15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явления</a:t>
                      </a:r>
                      <a:r>
                        <a:rPr lang="ru-RU" sz="2400" spc="-15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в</a:t>
                      </a:r>
                      <a:r>
                        <a:rPr lang="ru-RU" sz="2400" spc="-1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живой</a:t>
                      </a:r>
                      <a:r>
                        <a:rPr lang="ru-RU" sz="2400" spc="-15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spc="-15" dirty="0" smtClean="0">
                        <a:latin typeface="Times New Roman"/>
                        <a:ea typeface="Times New Roman"/>
                      </a:endParaRPr>
                    </a:p>
                    <a:p>
                      <a:pPr marL="67945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spc="-15" dirty="0" smtClean="0">
                        <a:latin typeface="Times New Roman"/>
                        <a:ea typeface="Times New Roman"/>
                      </a:endParaRPr>
                    </a:p>
                    <a:p>
                      <a:pPr marL="67945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2400" spc="-10" dirty="0" smtClean="0">
                          <a:latin typeface="Times New Roman"/>
                          <a:ea typeface="Times New Roman"/>
                        </a:rPr>
                        <a:t>природе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140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231140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5-</a:t>
                      </a:r>
                      <a:r>
                        <a:rPr lang="ru-RU" sz="2400" spc="-50" dirty="0" smtClean="0">
                          <a:latin typeface="Times New Roman"/>
                          <a:ea typeface="Times New Roman"/>
                        </a:rPr>
                        <a:t>8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140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231140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5-</a:t>
                      </a:r>
                      <a:r>
                        <a:rPr lang="ru-RU" sz="2400" spc="-50" dirty="0" smtClean="0">
                          <a:latin typeface="Times New Roman"/>
                          <a:ea typeface="Times New Roman"/>
                        </a:rPr>
                        <a:t>7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775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231775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6-</a:t>
                      </a:r>
                      <a:r>
                        <a:rPr lang="ru-RU" sz="2400" spc="-50" dirty="0" smtClean="0">
                          <a:latin typeface="Times New Roman"/>
                          <a:ea typeface="Times New Roman"/>
                        </a:rPr>
                        <a:t>8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459">
                <a:tc>
                  <a:txBody>
                    <a:bodyPr/>
                    <a:lstStyle/>
                    <a:p>
                      <a:pPr marL="6794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6794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Процессы</a:t>
                      </a:r>
                      <a:r>
                        <a:rPr lang="ru-RU" sz="2400" spc="-2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и</a:t>
                      </a:r>
                      <a:r>
                        <a:rPr lang="ru-RU" sz="2400" spc="-15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явления</a:t>
                      </a:r>
                      <a:r>
                        <a:rPr lang="ru-RU" sz="2400" spc="-15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в</a:t>
                      </a:r>
                      <a:r>
                        <a:rPr lang="ru-RU" sz="2400" spc="-15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неживой</a:t>
                      </a:r>
                      <a:r>
                        <a:rPr lang="ru-RU" sz="2400" spc="-1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spc="-10" dirty="0" smtClean="0">
                        <a:latin typeface="Times New Roman"/>
                        <a:ea typeface="Times New Roman"/>
                      </a:endParaRPr>
                    </a:p>
                    <a:p>
                      <a:pPr marL="6794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spc="-10" dirty="0" smtClean="0">
                        <a:latin typeface="Times New Roman"/>
                        <a:ea typeface="Times New Roman"/>
                      </a:endParaRPr>
                    </a:p>
                    <a:p>
                      <a:pPr marL="6794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spc="-10" dirty="0" smtClean="0">
                          <a:latin typeface="Times New Roman"/>
                          <a:ea typeface="Times New Roman"/>
                        </a:rPr>
                        <a:t>природе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140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231140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5-</a:t>
                      </a:r>
                      <a:r>
                        <a:rPr lang="ru-RU" sz="2400" spc="-50" dirty="0" smtClean="0">
                          <a:latin typeface="Times New Roman"/>
                          <a:ea typeface="Times New Roman"/>
                        </a:rPr>
                        <a:t>8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140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231140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5-</a:t>
                      </a:r>
                      <a:r>
                        <a:rPr lang="ru-RU" sz="2400" spc="-50" dirty="0" smtClean="0">
                          <a:latin typeface="Times New Roman"/>
                          <a:ea typeface="Times New Roman"/>
                        </a:rPr>
                        <a:t>7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77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23177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6-</a:t>
                      </a:r>
                      <a:r>
                        <a:rPr lang="ru-RU" sz="2400" spc="-50" dirty="0" smtClean="0">
                          <a:latin typeface="Times New Roman"/>
                          <a:ea typeface="Times New Roman"/>
                        </a:rPr>
                        <a:t>8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0461">
                <a:tc>
                  <a:txBody>
                    <a:bodyPr/>
                    <a:lstStyle/>
                    <a:p>
                      <a:pPr marL="6794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6794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Современные</a:t>
                      </a:r>
                      <a:r>
                        <a:rPr lang="ru-RU" sz="2400" spc="-25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технологии.</a:t>
                      </a:r>
                      <a:r>
                        <a:rPr lang="ru-RU" sz="2400" spc="-25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Техника</a:t>
                      </a:r>
                      <a:r>
                        <a:rPr lang="ru-RU" sz="2400" spc="-3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spc="-30" dirty="0" smtClean="0">
                        <a:latin typeface="Times New Roman"/>
                        <a:ea typeface="Times New Roman"/>
                      </a:endParaRPr>
                    </a:p>
                    <a:p>
                      <a:pPr marL="6794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spc="-30" dirty="0" smtClean="0">
                        <a:latin typeface="Times New Roman"/>
                        <a:ea typeface="Times New Roman"/>
                      </a:endParaRPr>
                    </a:p>
                    <a:p>
                      <a:pPr marL="6794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и</a:t>
                      </a:r>
                      <a:r>
                        <a:rPr lang="ru-RU" sz="2400" spc="-25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spc="-10" dirty="0" smtClean="0">
                          <a:latin typeface="Times New Roman"/>
                          <a:ea typeface="Times New Roman"/>
                        </a:rPr>
                        <a:t>технологии</a:t>
                      </a:r>
                      <a:r>
                        <a:rPr lang="ru-RU" sz="2400" spc="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в</a:t>
                      </a:r>
                      <a:r>
                        <a:rPr lang="ru-RU" sz="2400" spc="-45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быту.</a:t>
                      </a:r>
                      <a:r>
                        <a:rPr lang="ru-RU" sz="2400" spc="-25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 marL="6794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spc="-25" baseline="0" dirty="0" smtClean="0">
                        <a:latin typeface="Times New Roman"/>
                        <a:ea typeface="Times New Roman"/>
                      </a:endParaRPr>
                    </a:p>
                    <a:p>
                      <a:pPr marL="6794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Использование</a:t>
                      </a:r>
                      <a:r>
                        <a:rPr lang="ru-RU" sz="2400" spc="-25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природных</a:t>
                      </a:r>
                      <a:r>
                        <a:rPr lang="ru-RU" sz="2400" spc="-25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spc="-10" dirty="0" smtClean="0">
                          <a:latin typeface="Times New Roman"/>
                          <a:ea typeface="Times New Roman"/>
                        </a:rPr>
                        <a:t>ресурсов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140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231140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3-</a:t>
                      </a:r>
                      <a:r>
                        <a:rPr lang="ru-RU" sz="2400" spc="-50" dirty="0" smtClean="0">
                          <a:latin typeface="Times New Roman"/>
                          <a:ea typeface="Times New Roman"/>
                        </a:rPr>
                        <a:t>5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77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23177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4-</a:t>
                      </a:r>
                      <a:r>
                        <a:rPr lang="ru-RU" sz="2400" spc="-50" dirty="0" smtClean="0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77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23177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4-</a:t>
                      </a:r>
                      <a:r>
                        <a:rPr lang="ru-RU" sz="2400" spc="-50" dirty="0" smtClean="0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4205">
                <a:tc>
                  <a:txBody>
                    <a:bodyPr/>
                    <a:lstStyle/>
                    <a:p>
                      <a:pPr marL="6794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6794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Сохранение</a:t>
                      </a:r>
                      <a:r>
                        <a:rPr lang="ru-RU" sz="2400" spc="-25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здоровья</a:t>
                      </a:r>
                      <a:r>
                        <a:rPr lang="ru-RU" sz="2400" spc="-1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человека.</a:t>
                      </a:r>
                      <a:r>
                        <a:rPr lang="ru-RU" sz="2400" spc="-1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spc="-10" dirty="0" smtClean="0">
                        <a:latin typeface="Times New Roman"/>
                        <a:ea typeface="Times New Roman"/>
                      </a:endParaRPr>
                    </a:p>
                    <a:p>
                      <a:pPr marL="6794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spc="-10" dirty="0" smtClean="0">
                        <a:latin typeface="Times New Roman"/>
                        <a:ea typeface="Times New Roman"/>
                      </a:endParaRPr>
                    </a:p>
                    <a:p>
                      <a:pPr marL="6794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spc="-10" dirty="0" smtClean="0">
                          <a:latin typeface="Times New Roman"/>
                          <a:ea typeface="Times New Roman"/>
                        </a:rPr>
                        <a:t>Экологические</a:t>
                      </a:r>
                      <a:r>
                        <a:rPr lang="ru-RU" sz="2400" spc="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проблемы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.</a:t>
                      </a:r>
                      <a:r>
                        <a:rPr lang="ru-RU" sz="2400" spc="-25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spc="-25" dirty="0" smtClean="0">
                        <a:latin typeface="Times New Roman"/>
                        <a:ea typeface="Times New Roman"/>
                      </a:endParaRPr>
                    </a:p>
                    <a:p>
                      <a:pPr marL="6794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spc="-25" dirty="0" smtClean="0">
                        <a:latin typeface="Times New Roman"/>
                        <a:ea typeface="Times New Roman"/>
                      </a:endParaRPr>
                    </a:p>
                    <a:p>
                      <a:pPr marL="6794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Опасности</a:t>
                      </a:r>
                      <a:r>
                        <a:rPr lang="ru-RU" sz="2400" spc="-15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и</a:t>
                      </a:r>
                      <a:r>
                        <a:rPr lang="ru-RU" sz="2400" spc="-2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spc="-10" dirty="0">
                          <a:latin typeface="Times New Roman"/>
                          <a:ea typeface="Times New Roman"/>
                        </a:rPr>
                        <a:t>риски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140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231140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3-</a:t>
                      </a:r>
                      <a:r>
                        <a:rPr lang="ru-RU" sz="2400" spc="-50" dirty="0" smtClean="0">
                          <a:latin typeface="Times New Roman"/>
                          <a:ea typeface="Times New Roman"/>
                        </a:rPr>
                        <a:t>5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77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23177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4-</a:t>
                      </a:r>
                      <a:r>
                        <a:rPr lang="ru-RU" sz="2400" spc="-50" dirty="0" smtClean="0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77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23177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4-</a:t>
                      </a:r>
                      <a:r>
                        <a:rPr lang="ru-RU" sz="2400" spc="-50" dirty="0" smtClean="0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399">
                <a:tc>
                  <a:txBody>
                    <a:bodyPr/>
                    <a:lstStyle/>
                    <a:p>
                      <a:pPr marL="67945" marR="61595" algn="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b="1" spc="-10" dirty="0" smtClean="0">
                        <a:latin typeface="Times New Roman"/>
                        <a:ea typeface="Times New Roman"/>
                      </a:endParaRPr>
                    </a:p>
                    <a:p>
                      <a:pPr marL="67945" marR="61595" algn="l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-10" dirty="0" smtClean="0">
                          <a:latin typeface="Times New Roman"/>
                          <a:ea typeface="Times New Roman"/>
                        </a:rPr>
                        <a:t>ИТОГО</a:t>
                      </a:r>
                      <a:r>
                        <a:rPr lang="ru-RU" sz="2400" b="1" spc="-10" dirty="0">
                          <a:latin typeface="Times New Roman"/>
                          <a:ea typeface="Times New Roman"/>
                        </a:rPr>
                        <a:t>: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775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b="1" spc="-25" dirty="0" smtClean="0">
                        <a:latin typeface="Times New Roman"/>
                        <a:ea typeface="Times New Roman"/>
                      </a:endParaRPr>
                    </a:p>
                    <a:p>
                      <a:pPr marL="231775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-25" dirty="0" smtClean="0">
                          <a:latin typeface="Times New Roman"/>
                          <a:ea typeface="Times New Roman"/>
                        </a:rPr>
                        <a:t>18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775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b="1" spc="-25" dirty="0" smtClean="0">
                        <a:latin typeface="Times New Roman"/>
                        <a:ea typeface="Times New Roman"/>
                      </a:endParaRPr>
                    </a:p>
                    <a:p>
                      <a:pPr marL="231775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-25" dirty="0" smtClean="0"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140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b="1" spc="-25" dirty="0" smtClean="0">
                        <a:latin typeface="Times New Roman"/>
                        <a:ea typeface="Times New Roman"/>
                      </a:endParaRPr>
                    </a:p>
                    <a:p>
                      <a:pPr marL="231140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-25" dirty="0" smtClean="0">
                          <a:latin typeface="Times New Roman"/>
                          <a:ea typeface="Times New Roman"/>
                        </a:rPr>
                        <a:t>22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971600" y="260648"/>
            <a:ext cx="729648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Распределение заданий по областям знаний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95536" y="1196752"/>
          <a:ext cx="8352929" cy="3535486"/>
        </p:xfrm>
        <a:graphic>
          <a:graphicData uri="http://schemas.openxmlformats.org/drawingml/2006/table">
            <a:tbl>
              <a:tblPr/>
              <a:tblGrid>
                <a:gridCol w="4537111"/>
                <a:gridCol w="1271374"/>
                <a:gridCol w="1272222"/>
                <a:gridCol w="1272222"/>
              </a:tblGrid>
              <a:tr h="527632">
                <a:tc rowSpan="2">
                  <a:txBody>
                    <a:bodyPr/>
                    <a:lstStyle/>
                    <a:p>
                      <a:pPr marL="1172210" marR="11671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1172210" marR="11671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Области</a:t>
                      </a:r>
                      <a:r>
                        <a:rPr lang="ru-RU" sz="2400" spc="-3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spc="-10" dirty="0">
                          <a:latin typeface="Times New Roman"/>
                          <a:ea typeface="Times New Roman"/>
                        </a:rPr>
                        <a:t>знаний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520700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52070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Количество</a:t>
                      </a:r>
                      <a:r>
                        <a:rPr lang="ru-RU" sz="2400" spc="-2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заданий</a:t>
                      </a:r>
                      <a:r>
                        <a:rPr lang="ru-RU" sz="2400" spc="-15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в</a:t>
                      </a:r>
                      <a:r>
                        <a:rPr lang="ru-RU" sz="2400" spc="-15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spc="-15" dirty="0" smtClean="0">
                        <a:latin typeface="Times New Roman"/>
                        <a:ea typeface="Times New Roman"/>
                      </a:endParaRPr>
                    </a:p>
                    <a:p>
                      <a:pPr marL="52070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spc="-15" dirty="0" smtClean="0">
                        <a:latin typeface="Times New Roman"/>
                        <a:ea typeface="Times New Roman"/>
                      </a:endParaRPr>
                    </a:p>
                    <a:p>
                      <a:pPr marL="52070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spc="-25" dirty="0" smtClean="0">
                          <a:latin typeface="Times New Roman"/>
                          <a:ea typeface="Times New Roman"/>
                        </a:rPr>
                        <a:t>КИМ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6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3177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latin typeface="Times New Roman"/>
                        <a:ea typeface="Times New Roman"/>
                      </a:endParaRPr>
                    </a:p>
                    <a:p>
                      <a:pPr marL="23177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7 </a:t>
                      </a:r>
                    </a:p>
                    <a:p>
                      <a:pPr marL="23177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b="1" spc="-10" dirty="0" smtClean="0">
                        <a:latin typeface="Times New Roman"/>
                        <a:ea typeface="Times New Roman"/>
                      </a:endParaRPr>
                    </a:p>
                    <a:p>
                      <a:pPr marL="23177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-10" dirty="0" smtClean="0">
                          <a:latin typeface="Times New Roman"/>
                          <a:ea typeface="Times New Roman"/>
                        </a:rPr>
                        <a:t>класс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77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latin typeface="Times New Roman"/>
                        <a:ea typeface="Times New Roman"/>
                      </a:endParaRPr>
                    </a:p>
                    <a:p>
                      <a:pPr marL="23177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8 </a:t>
                      </a:r>
                    </a:p>
                    <a:p>
                      <a:pPr marL="23177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b="1" spc="-10" dirty="0" smtClean="0">
                        <a:latin typeface="Times New Roman"/>
                        <a:ea typeface="Times New Roman"/>
                      </a:endParaRPr>
                    </a:p>
                    <a:p>
                      <a:pPr marL="23177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-10" dirty="0" smtClean="0">
                          <a:latin typeface="Times New Roman"/>
                          <a:ea typeface="Times New Roman"/>
                        </a:rPr>
                        <a:t>класс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304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latin typeface="Times New Roman"/>
                        <a:ea typeface="Times New Roman"/>
                      </a:endParaRPr>
                    </a:p>
                    <a:p>
                      <a:pPr marL="23304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9 </a:t>
                      </a:r>
                    </a:p>
                    <a:p>
                      <a:pPr marL="23304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b="1" spc="-10" dirty="0" smtClean="0">
                        <a:latin typeface="Times New Roman"/>
                        <a:ea typeface="Times New Roman"/>
                      </a:endParaRPr>
                    </a:p>
                    <a:p>
                      <a:pPr marL="23304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-10" dirty="0" smtClean="0">
                          <a:latin typeface="Times New Roman"/>
                          <a:ea typeface="Times New Roman"/>
                        </a:rPr>
                        <a:t>класс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911">
                <a:tc>
                  <a:txBody>
                    <a:bodyPr/>
                    <a:lstStyle/>
                    <a:p>
                      <a:pPr marL="67945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spc="-10" dirty="0" smtClean="0">
                        <a:latin typeface="Times New Roman"/>
                        <a:ea typeface="Times New Roman"/>
                      </a:endParaRPr>
                    </a:p>
                    <a:p>
                      <a:pPr marL="67945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2400" spc="-10" dirty="0" smtClean="0">
                          <a:latin typeface="Times New Roman"/>
                          <a:ea typeface="Times New Roman"/>
                        </a:rPr>
                        <a:t>Биология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140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231140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8-</a:t>
                      </a:r>
                      <a:r>
                        <a:rPr lang="ru-RU" sz="2400" spc="-25" dirty="0" smtClean="0"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140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231140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8-</a:t>
                      </a:r>
                      <a:r>
                        <a:rPr lang="ru-RU" sz="2400" spc="-25" dirty="0" smtClean="0"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775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231775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8-</a:t>
                      </a:r>
                      <a:r>
                        <a:rPr lang="ru-RU" sz="2400" spc="-25" dirty="0" smtClean="0"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632">
                <a:tc>
                  <a:txBody>
                    <a:bodyPr/>
                    <a:lstStyle/>
                    <a:p>
                      <a:pPr marL="6794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spc="-10" dirty="0" smtClean="0">
                        <a:latin typeface="Times New Roman"/>
                        <a:ea typeface="Times New Roman"/>
                      </a:endParaRPr>
                    </a:p>
                    <a:p>
                      <a:pPr marL="6794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spc="-10" dirty="0" smtClean="0">
                          <a:latin typeface="Times New Roman"/>
                          <a:ea typeface="Times New Roman"/>
                        </a:rPr>
                        <a:t>Физика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140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231140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6-</a:t>
                      </a:r>
                      <a:r>
                        <a:rPr lang="ru-RU" sz="2400" spc="-25" dirty="0" smtClean="0"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140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231140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7-</a:t>
                      </a:r>
                      <a:r>
                        <a:rPr lang="ru-RU" sz="2400" spc="-50" dirty="0" smtClean="0">
                          <a:latin typeface="Times New Roman"/>
                          <a:ea typeface="Times New Roman"/>
                        </a:rPr>
                        <a:t>9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77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23177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8-</a:t>
                      </a:r>
                      <a:r>
                        <a:rPr lang="ru-RU" sz="2400" spc="-25" dirty="0" smtClean="0"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632">
                <a:tc>
                  <a:txBody>
                    <a:bodyPr/>
                    <a:lstStyle/>
                    <a:p>
                      <a:pPr marL="6794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spc="-10" dirty="0" smtClean="0">
                        <a:latin typeface="Times New Roman"/>
                        <a:ea typeface="Times New Roman"/>
                      </a:endParaRPr>
                    </a:p>
                    <a:p>
                      <a:pPr marL="6794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spc="-10" dirty="0" smtClean="0">
                          <a:latin typeface="Times New Roman"/>
                          <a:ea typeface="Times New Roman"/>
                        </a:rPr>
                        <a:t>Химия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140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231140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0-</a:t>
                      </a:r>
                      <a:r>
                        <a:rPr lang="ru-RU" sz="2400" spc="-50" dirty="0" smtClean="0">
                          <a:latin typeface="Times New Roman"/>
                          <a:ea typeface="Times New Roman"/>
                        </a:rPr>
                        <a:t>5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140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231140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4-</a:t>
                      </a:r>
                      <a:r>
                        <a:rPr lang="ru-RU" sz="2400" spc="-50" dirty="0" smtClean="0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77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231775" marR="227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4-</a:t>
                      </a:r>
                      <a:r>
                        <a:rPr lang="ru-RU" sz="2400" spc="-50" dirty="0" smtClean="0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911">
                <a:tc>
                  <a:txBody>
                    <a:bodyPr/>
                    <a:lstStyle/>
                    <a:p>
                      <a:pPr marL="67945" marR="61595" algn="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b="1" spc="-10" dirty="0" smtClean="0">
                        <a:latin typeface="Times New Roman"/>
                        <a:ea typeface="Times New Roman"/>
                      </a:endParaRPr>
                    </a:p>
                    <a:p>
                      <a:pPr marL="67945" marR="61595" algn="l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-10" dirty="0" smtClean="0">
                          <a:latin typeface="Times New Roman"/>
                          <a:ea typeface="Times New Roman"/>
                        </a:rPr>
                        <a:t>ИТОГО</a:t>
                      </a:r>
                      <a:r>
                        <a:rPr lang="ru-RU" sz="2400" b="1" spc="-10" dirty="0">
                          <a:latin typeface="Times New Roman"/>
                          <a:ea typeface="Times New Roman"/>
                        </a:rPr>
                        <a:t>: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775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b="1" spc="-25" dirty="0" smtClean="0">
                        <a:latin typeface="Times New Roman"/>
                        <a:ea typeface="Times New Roman"/>
                      </a:endParaRPr>
                    </a:p>
                    <a:p>
                      <a:pPr marL="231775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-25" dirty="0" smtClean="0">
                          <a:latin typeface="Times New Roman"/>
                          <a:ea typeface="Times New Roman"/>
                        </a:rPr>
                        <a:t>18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775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b="1" spc="-25" dirty="0" smtClean="0">
                        <a:latin typeface="Times New Roman"/>
                        <a:ea typeface="Times New Roman"/>
                      </a:endParaRPr>
                    </a:p>
                    <a:p>
                      <a:pPr marL="231775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-25" dirty="0" smtClean="0"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140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400" b="1" spc="-25" dirty="0" smtClean="0">
                        <a:latin typeface="Times New Roman"/>
                        <a:ea typeface="Times New Roman"/>
                      </a:endParaRPr>
                    </a:p>
                    <a:p>
                      <a:pPr marL="231140" marR="22733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-25" dirty="0" smtClean="0">
                          <a:latin typeface="Times New Roman"/>
                          <a:ea typeface="Times New Roman"/>
                        </a:rPr>
                        <a:t>22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88640"/>
            <a:ext cx="86409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b="1" dirty="0" smtClean="0"/>
              <a:t>I</a:t>
            </a:r>
            <a:r>
              <a:rPr lang="ru-RU" sz="2800" b="1" dirty="0" smtClean="0"/>
              <a:t>. Описание </a:t>
            </a:r>
            <a:r>
              <a:rPr lang="ru-RU" sz="2800" b="1" dirty="0"/>
              <a:t>структуры и содержания банка заданий для оценки естественнонаучной грамотности обучающихся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 t="11752" b="6537"/>
          <a:stretch>
            <a:fillRect/>
          </a:stretch>
        </p:blipFill>
        <p:spPr bwMode="auto">
          <a:xfrm>
            <a:off x="539552" y="1916832"/>
            <a:ext cx="8280919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783751" y="299646"/>
            <a:ext cx="75764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Распределение заданий по уровню сложности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95536" y="1628798"/>
          <a:ext cx="8424935" cy="3744418"/>
        </p:xfrm>
        <a:graphic>
          <a:graphicData uri="http://schemas.openxmlformats.org/drawingml/2006/table">
            <a:tbl>
              <a:tblPr/>
              <a:tblGrid>
                <a:gridCol w="3888432"/>
                <a:gridCol w="1512168"/>
                <a:gridCol w="1512168"/>
                <a:gridCol w="1512167"/>
              </a:tblGrid>
              <a:tr h="62356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Уровень сложности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Количество заданий в КИМ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35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7 класс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8 класс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9 класс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507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Низкий уровень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5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Средний уровень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5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Высокий уровень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507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ИТОГО: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1745" name="docshapegroup20"/>
          <p:cNvGrpSpPr>
            <a:grpSpLocks/>
          </p:cNvGrpSpPr>
          <p:nvPr/>
        </p:nvGrpSpPr>
        <p:grpSpPr bwMode="auto">
          <a:xfrm>
            <a:off x="251520" y="260648"/>
            <a:ext cx="6912768" cy="2016224"/>
            <a:chOff x="0" y="0"/>
            <a:chExt cx="7930" cy="1317"/>
          </a:xfrm>
        </p:grpSpPr>
        <p:pic>
          <p:nvPicPr>
            <p:cNvPr id="31747" name="docshape2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3" y="62"/>
              <a:ext cx="7651" cy="1009"/>
            </a:xfrm>
            <a:prstGeom prst="rect">
              <a:avLst/>
            </a:prstGeom>
            <a:noFill/>
          </p:spPr>
        </p:pic>
        <p:sp>
          <p:nvSpPr>
            <p:cNvPr id="31746" name="docshape22"/>
            <p:cNvSpPr>
              <a:spLocks/>
            </p:cNvSpPr>
            <p:nvPr/>
          </p:nvSpPr>
          <p:spPr bwMode="auto">
            <a:xfrm>
              <a:off x="0" y="0"/>
              <a:ext cx="7930" cy="1317"/>
            </a:xfrm>
            <a:custGeom>
              <a:avLst/>
              <a:gdLst/>
              <a:ahLst/>
              <a:cxnLst>
                <a:cxn ang="0">
                  <a:pos x="7930" y="1302"/>
                </a:cxn>
                <a:cxn ang="0">
                  <a:pos x="7930" y="1302"/>
                </a:cxn>
                <a:cxn ang="0">
                  <a:pos x="7915" y="1302"/>
                </a:cxn>
                <a:cxn ang="0">
                  <a:pos x="14" y="1302"/>
                </a:cxn>
                <a:cxn ang="0">
                  <a:pos x="0" y="1302"/>
                </a:cxn>
                <a:cxn ang="0">
                  <a:pos x="0" y="1316"/>
                </a:cxn>
                <a:cxn ang="0">
                  <a:pos x="14" y="1316"/>
                </a:cxn>
                <a:cxn ang="0">
                  <a:pos x="7915" y="1316"/>
                </a:cxn>
                <a:cxn ang="0">
                  <a:pos x="7930" y="1316"/>
                </a:cxn>
                <a:cxn ang="0">
                  <a:pos x="7930" y="1316"/>
                </a:cxn>
                <a:cxn ang="0">
                  <a:pos x="7930" y="1302"/>
                </a:cxn>
                <a:cxn ang="0">
                  <a:pos x="7930" y="0"/>
                </a:cxn>
                <a:cxn ang="0">
                  <a:pos x="7930" y="0"/>
                </a:cxn>
                <a:cxn ang="0">
                  <a:pos x="7915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0" y="1302"/>
                </a:cxn>
                <a:cxn ang="0">
                  <a:pos x="14" y="1302"/>
                </a:cxn>
                <a:cxn ang="0">
                  <a:pos x="14" y="14"/>
                </a:cxn>
                <a:cxn ang="0">
                  <a:pos x="7915" y="14"/>
                </a:cxn>
                <a:cxn ang="0">
                  <a:pos x="7915" y="1302"/>
                </a:cxn>
                <a:cxn ang="0">
                  <a:pos x="7930" y="1302"/>
                </a:cxn>
                <a:cxn ang="0">
                  <a:pos x="7930" y="14"/>
                </a:cxn>
                <a:cxn ang="0">
                  <a:pos x="7930" y="14"/>
                </a:cxn>
                <a:cxn ang="0">
                  <a:pos x="7930" y="0"/>
                </a:cxn>
              </a:cxnLst>
              <a:rect l="0" t="0" r="r" b="b"/>
              <a:pathLst>
                <a:path w="7930" h="1317">
                  <a:moveTo>
                    <a:pt x="7930" y="1302"/>
                  </a:moveTo>
                  <a:lnTo>
                    <a:pt x="7930" y="1302"/>
                  </a:lnTo>
                  <a:lnTo>
                    <a:pt x="7915" y="1302"/>
                  </a:lnTo>
                  <a:lnTo>
                    <a:pt x="14" y="1302"/>
                  </a:lnTo>
                  <a:lnTo>
                    <a:pt x="0" y="1302"/>
                  </a:lnTo>
                  <a:lnTo>
                    <a:pt x="0" y="1316"/>
                  </a:lnTo>
                  <a:lnTo>
                    <a:pt x="14" y="1316"/>
                  </a:lnTo>
                  <a:lnTo>
                    <a:pt x="7915" y="1316"/>
                  </a:lnTo>
                  <a:lnTo>
                    <a:pt x="7930" y="1316"/>
                  </a:lnTo>
                  <a:lnTo>
                    <a:pt x="7930" y="1302"/>
                  </a:lnTo>
                  <a:close/>
                  <a:moveTo>
                    <a:pt x="7930" y="0"/>
                  </a:moveTo>
                  <a:lnTo>
                    <a:pt x="7930" y="0"/>
                  </a:lnTo>
                  <a:lnTo>
                    <a:pt x="7915" y="0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1302"/>
                  </a:lnTo>
                  <a:lnTo>
                    <a:pt x="14" y="1302"/>
                  </a:lnTo>
                  <a:lnTo>
                    <a:pt x="14" y="14"/>
                  </a:lnTo>
                  <a:lnTo>
                    <a:pt x="7915" y="14"/>
                  </a:lnTo>
                  <a:lnTo>
                    <a:pt x="7915" y="1302"/>
                  </a:lnTo>
                  <a:lnTo>
                    <a:pt x="7930" y="1302"/>
                  </a:lnTo>
                  <a:lnTo>
                    <a:pt x="7930" y="14"/>
                  </a:lnTo>
                  <a:lnTo>
                    <a:pt x="7930" y="0"/>
                  </a:lnTo>
                  <a:close/>
                </a:path>
              </a:pathLst>
            </a:custGeom>
            <a:solidFill>
              <a:srgbClr val="5580B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7164288" y="404664"/>
            <a:ext cx="19797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Пример задания с ответом в виде числа.</a:t>
            </a:r>
            <a:endParaRPr lang="ru-RU" sz="2400" b="1" dirty="0"/>
          </a:p>
        </p:txBody>
      </p:sp>
      <p:pic>
        <p:nvPicPr>
          <p:cNvPr id="7" name="image10.jpe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1520" y="2636912"/>
            <a:ext cx="6840760" cy="367240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308304" y="3068960"/>
            <a:ext cx="16561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Пример задания с ответом в виде одной цифры.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docshapegroup24"/>
          <p:cNvGrpSpPr>
            <a:grpSpLocks/>
          </p:cNvGrpSpPr>
          <p:nvPr/>
        </p:nvGrpSpPr>
        <p:grpSpPr bwMode="auto">
          <a:xfrm>
            <a:off x="323850" y="260648"/>
            <a:ext cx="6696422" cy="6286203"/>
            <a:chOff x="2269" y="142"/>
            <a:chExt cx="7935" cy="7832"/>
          </a:xfrm>
        </p:grpSpPr>
        <p:pic>
          <p:nvPicPr>
            <p:cNvPr id="35843" name="docshape2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67" y="203"/>
              <a:ext cx="7449" cy="7588"/>
            </a:xfrm>
            <a:prstGeom prst="rect">
              <a:avLst/>
            </a:prstGeom>
            <a:noFill/>
          </p:spPr>
        </p:pic>
        <p:sp>
          <p:nvSpPr>
            <p:cNvPr id="35844" name="docshape26"/>
            <p:cNvSpPr>
              <a:spLocks/>
            </p:cNvSpPr>
            <p:nvPr/>
          </p:nvSpPr>
          <p:spPr bwMode="auto">
            <a:xfrm>
              <a:off x="2269" y="142"/>
              <a:ext cx="7935" cy="7832"/>
            </a:xfrm>
            <a:custGeom>
              <a:avLst/>
              <a:gdLst/>
              <a:ahLst/>
              <a:cxnLst>
                <a:cxn ang="0">
                  <a:pos x="7935" y="0"/>
                </a:cxn>
                <a:cxn ang="0">
                  <a:pos x="7920" y="0"/>
                </a:cxn>
                <a:cxn ang="0">
                  <a:pos x="7920" y="15"/>
                </a:cxn>
                <a:cxn ang="0">
                  <a:pos x="7920" y="7817"/>
                </a:cxn>
                <a:cxn ang="0">
                  <a:pos x="15" y="7817"/>
                </a:cxn>
                <a:cxn ang="0">
                  <a:pos x="15" y="15"/>
                </a:cxn>
                <a:cxn ang="0">
                  <a:pos x="7920" y="15"/>
                </a:cxn>
                <a:cxn ang="0">
                  <a:pos x="7920" y="0"/>
                </a:cxn>
                <a:cxn ang="0">
                  <a:pos x="15" y="0"/>
                </a:cxn>
                <a:cxn ang="0">
                  <a:pos x="0" y="0"/>
                </a:cxn>
                <a:cxn ang="0">
                  <a:pos x="0" y="15"/>
                </a:cxn>
                <a:cxn ang="0">
                  <a:pos x="0" y="7817"/>
                </a:cxn>
                <a:cxn ang="0">
                  <a:pos x="0" y="7832"/>
                </a:cxn>
                <a:cxn ang="0">
                  <a:pos x="15" y="7832"/>
                </a:cxn>
                <a:cxn ang="0">
                  <a:pos x="7920" y="7832"/>
                </a:cxn>
                <a:cxn ang="0">
                  <a:pos x="7935" y="7832"/>
                </a:cxn>
                <a:cxn ang="0">
                  <a:pos x="7935" y="7817"/>
                </a:cxn>
                <a:cxn ang="0">
                  <a:pos x="7935" y="15"/>
                </a:cxn>
                <a:cxn ang="0">
                  <a:pos x="7935" y="0"/>
                </a:cxn>
              </a:cxnLst>
              <a:rect l="0" t="0" r="r" b="b"/>
              <a:pathLst>
                <a:path w="7935" h="7832">
                  <a:moveTo>
                    <a:pt x="7935" y="0"/>
                  </a:moveTo>
                  <a:lnTo>
                    <a:pt x="7920" y="0"/>
                  </a:lnTo>
                  <a:lnTo>
                    <a:pt x="7920" y="15"/>
                  </a:lnTo>
                  <a:lnTo>
                    <a:pt x="7920" y="7817"/>
                  </a:lnTo>
                  <a:lnTo>
                    <a:pt x="15" y="7817"/>
                  </a:lnTo>
                  <a:lnTo>
                    <a:pt x="15" y="15"/>
                  </a:lnTo>
                  <a:lnTo>
                    <a:pt x="7920" y="15"/>
                  </a:lnTo>
                  <a:lnTo>
                    <a:pt x="7920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15"/>
                  </a:lnTo>
                  <a:lnTo>
                    <a:pt x="0" y="7817"/>
                  </a:lnTo>
                  <a:lnTo>
                    <a:pt x="0" y="7832"/>
                  </a:lnTo>
                  <a:lnTo>
                    <a:pt x="15" y="7832"/>
                  </a:lnTo>
                  <a:lnTo>
                    <a:pt x="7920" y="7832"/>
                  </a:lnTo>
                  <a:lnTo>
                    <a:pt x="7935" y="7832"/>
                  </a:lnTo>
                  <a:lnTo>
                    <a:pt x="7935" y="7817"/>
                  </a:lnTo>
                  <a:lnTo>
                    <a:pt x="7935" y="15"/>
                  </a:lnTo>
                  <a:lnTo>
                    <a:pt x="7935" y="0"/>
                  </a:lnTo>
                  <a:close/>
                </a:path>
              </a:pathLst>
            </a:custGeom>
            <a:solidFill>
              <a:srgbClr val="5580B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7236296" y="548680"/>
            <a:ext cx="16561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Пример задания с ответом в виде набора цифр.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6444208" y="260648"/>
            <a:ext cx="248376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Пример задания с ответом в виде словосочетания.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177800" y="460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image12.jpe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6264696" cy="1728192"/>
          </a:xfrm>
          <a:prstGeom prst="rect">
            <a:avLst/>
          </a:prstGeom>
        </p:spPr>
      </p:pic>
      <p:pic>
        <p:nvPicPr>
          <p:cNvPr id="11" name="image13.jpe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79512" y="2420888"/>
            <a:ext cx="6264696" cy="3312368"/>
          </a:xfrm>
          <a:prstGeom prst="rect">
            <a:avLst/>
          </a:prstGeom>
        </p:spPr>
      </p:pic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6588224" y="2996952"/>
            <a:ext cx="2267744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Пример задания с развернутым ответом.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971600" y="1124744"/>
          <a:ext cx="7200801" cy="3840480"/>
        </p:xfrm>
        <a:graphic>
          <a:graphicData uri="http://schemas.openxmlformats.org/drawingml/2006/table">
            <a:tbl>
              <a:tblPr/>
              <a:tblGrid>
                <a:gridCol w="1728192"/>
                <a:gridCol w="3076992"/>
                <a:gridCol w="2395617"/>
              </a:tblGrid>
              <a:tr h="946390">
                <a:tc rowSpan="2">
                  <a:txBody>
                    <a:bodyPr/>
                    <a:lstStyle/>
                    <a:p>
                      <a:pPr marL="178435" marR="14033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178435" marR="140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Максимальный балл за выполнение всех заданий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63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8435" marR="140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КИМ 1 и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8435" marR="140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Остальных вариантов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196">
                <a:tc>
                  <a:txBody>
                    <a:bodyPr/>
                    <a:lstStyle/>
                    <a:p>
                      <a:pPr marL="178435" marR="14033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7 класс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8435" marR="140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8435" marR="140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26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196">
                <a:tc>
                  <a:txBody>
                    <a:bodyPr/>
                    <a:lstStyle/>
                    <a:p>
                      <a:pPr marL="178435" marR="14033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8 класс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8435" marR="140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26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8435" marR="140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28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196">
                <a:tc>
                  <a:txBody>
                    <a:bodyPr/>
                    <a:lstStyle/>
                    <a:p>
                      <a:pPr marL="178435" marR="14033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9 класс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8435" marR="140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32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8435" marR="140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27584" y="332656"/>
            <a:ext cx="748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Оценивание заданий КИМ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27584" y="1124744"/>
            <a:ext cx="756084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5288" algn="l"/>
              </a:tabLst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III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 Рекомендации для учителей биологии по использованию в процессе обучения биологии КИМ, сформированных на базе банка заданий для оценки естественнонаучной грамотности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5288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bel.cultreg.ru/uploads/6538a080e0e5c1965931a5b0764aa19a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60648"/>
            <a:ext cx="4051648" cy="189921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987824" y="1628800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Задания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3068960"/>
            <a:ext cx="3024336" cy="9361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3212976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РЕПРОДУКТИВНЫЕ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4581128"/>
            <a:ext cx="3024336" cy="9361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83568" y="4797152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ТРЕНИРОВОЧНЫЕ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04048" y="3068960"/>
            <a:ext cx="3528392" cy="10081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788024" y="3284984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ЧАСТИЧНО-ПОИСКОВЫЕ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04048" y="4509120"/>
            <a:ext cx="3528392" cy="10081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788024" y="4725144"/>
            <a:ext cx="381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ТВОРЧЕСКИЕ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179512" y="260648"/>
            <a:ext cx="3888432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Пример 1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 настоящее время атеросклерозом страдают миллионы жителей планеты. Учёные хорошо изучили факторы, которые способствуют его развитию. </a:t>
            </a:r>
            <a:r>
              <a:rPr lang="ru-RU" sz="2400" i="1" dirty="0" smtClean="0">
                <a:ea typeface="Times New Roman" pitchFamily="18" charset="0"/>
                <a:cs typeface="Arial" pitchFamily="34" charset="0"/>
              </a:rPr>
              <a:t>Какие из факторов, в первую очередь, связаны </a:t>
            </a:r>
            <a:endParaRPr lang="ru-RU" sz="2400" i="1" dirty="0" smtClean="0">
              <a:ea typeface="Times New Roman" pitchFamily="18" charset="0"/>
              <a:cs typeface="Arial" pitchFamily="34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i="1" dirty="0" smtClean="0">
                <a:ea typeface="Times New Roman" pitchFamily="18" charset="0"/>
                <a:cs typeface="Arial" pitchFamily="34" charset="0"/>
              </a:rPr>
              <a:t>с </a:t>
            </a:r>
            <a:r>
              <a:rPr lang="ru-RU" sz="2400" i="1" dirty="0" smtClean="0">
                <a:ea typeface="Times New Roman" pitchFamily="18" charset="0"/>
                <a:cs typeface="Arial" pitchFamily="34" charset="0"/>
              </a:rPr>
              <a:t>образом жизни </a:t>
            </a:r>
            <a:endParaRPr lang="ru-RU" sz="2400" i="1" dirty="0" smtClean="0">
              <a:ea typeface="Times New Roman" pitchFamily="18" charset="0"/>
              <a:cs typeface="Arial" pitchFamily="34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i="1" dirty="0" smtClean="0">
                <a:ea typeface="Times New Roman" pitchFamily="18" charset="0"/>
                <a:cs typeface="Arial" pitchFamily="34" charset="0"/>
              </a:rPr>
              <a:t>человека</a:t>
            </a:r>
            <a:r>
              <a:rPr lang="ru-RU" sz="2400" i="1" dirty="0" smtClean="0">
                <a:ea typeface="Times New Roman" pitchFamily="18" charset="0"/>
                <a:cs typeface="Arial" pitchFamily="34" charset="0"/>
              </a:rPr>
              <a:t>?</a:t>
            </a:r>
            <a:endParaRPr lang="ru-RU" sz="3600" dirty="0" smtClean="0"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3" name="image14.jpe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391472" y="188640"/>
            <a:ext cx="4752528" cy="3888432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771800" y="3933056"/>
          <a:ext cx="5544616" cy="2642517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520280"/>
                <a:gridCol w="1368152"/>
                <a:gridCol w="1656184"/>
              </a:tblGrid>
              <a:tr h="432048">
                <a:tc>
                  <a:txBody>
                    <a:bodyPr/>
                    <a:lstStyle/>
                    <a:p>
                      <a:pPr marL="67945">
                        <a:lnSpc>
                          <a:spcPts val="1285"/>
                        </a:lnSpc>
                        <a:spcAft>
                          <a:spcPts val="0"/>
                        </a:spcAft>
                      </a:pPr>
                      <a:endParaRPr lang="ru-RU" sz="1800" b="1" dirty="0" smtClean="0"/>
                    </a:p>
                    <a:p>
                      <a:pPr marL="67945" algn="ctr">
                        <a:lnSpc>
                          <a:spcPts val="1285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Факторы</a:t>
                      </a:r>
                      <a:r>
                        <a:rPr lang="ru-RU" sz="1800" b="1" spc="-30" dirty="0" smtClean="0"/>
                        <a:t> </a:t>
                      </a:r>
                      <a:r>
                        <a:rPr lang="ru-RU" sz="1800" b="1" spc="-10" dirty="0"/>
                        <a:t>риска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310">
                        <a:lnSpc>
                          <a:spcPts val="1285"/>
                        </a:lnSpc>
                        <a:spcAft>
                          <a:spcPts val="0"/>
                        </a:spcAft>
                      </a:pPr>
                      <a:endParaRPr lang="ru-RU" sz="1800" b="1" spc="-10" dirty="0" smtClean="0"/>
                    </a:p>
                    <a:p>
                      <a:pPr marL="67310" algn="ctr">
                        <a:lnSpc>
                          <a:spcPts val="1285"/>
                        </a:lnSpc>
                        <a:spcAft>
                          <a:spcPts val="0"/>
                        </a:spcAft>
                      </a:pPr>
                      <a:r>
                        <a:rPr lang="ru-RU" sz="1800" b="1" spc="-10" dirty="0" smtClean="0"/>
                        <a:t>Связаны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310" algn="ctr">
                        <a:lnSpc>
                          <a:spcPts val="1285"/>
                        </a:lnSpc>
                        <a:spcAft>
                          <a:spcPts val="0"/>
                        </a:spcAft>
                      </a:pPr>
                      <a:endParaRPr lang="ru-RU" sz="1800" b="1" dirty="0" smtClean="0"/>
                    </a:p>
                    <a:p>
                      <a:pPr marL="67310" algn="ctr">
                        <a:lnSpc>
                          <a:spcPts val="1285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Не </a:t>
                      </a:r>
                      <a:r>
                        <a:rPr lang="ru-RU" sz="1800" b="1" spc="-10" dirty="0" smtClean="0"/>
                        <a:t>связаны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253895">
                <a:tc>
                  <a:txBody>
                    <a:bodyPr/>
                    <a:lstStyle/>
                    <a:p>
                      <a:pPr marL="67945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endParaRPr lang="ru-RU" sz="1800" spc="-10" dirty="0" smtClean="0"/>
                    </a:p>
                    <a:p>
                      <a:pPr marL="67945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800" spc="-10" dirty="0" smtClean="0"/>
                        <a:t>Гиподинамия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253895">
                <a:tc>
                  <a:txBody>
                    <a:bodyPr/>
                    <a:lstStyle/>
                    <a:p>
                      <a:pPr marL="67945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endParaRPr lang="ru-RU" sz="1800" spc="-10" dirty="0" smtClean="0"/>
                    </a:p>
                    <a:p>
                      <a:pPr marL="67945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800" spc="-10" dirty="0" smtClean="0"/>
                        <a:t>Курение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253895">
                <a:tc>
                  <a:txBody>
                    <a:bodyPr/>
                    <a:lstStyle/>
                    <a:p>
                      <a:pPr marL="67945">
                        <a:lnSpc>
                          <a:spcPts val="1285"/>
                        </a:lnSpc>
                        <a:spcAft>
                          <a:spcPts val="0"/>
                        </a:spcAft>
                      </a:pPr>
                      <a:endParaRPr lang="ru-RU" sz="1800" dirty="0" smtClean="0"/>
                    </a:p>
                    <a:p>
                      <a:pPr marL="67945">
                        <a:lnSpc>
                          <a:spcPts val="1285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Пожилой</a:t>
                      </a:r>
                      <a:r>
                        <a:rPr lang="ru-RU" sz="1800" spc="-30" dirty="0" smtClean="0"/>
                        <a:t> </a:t>
                      </a:r>
                      <a:r>
                        <a:rPr lang="ru-RU" sz="1800" spc="-10" dirty="0"/>
                        <a:t>возраст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471519">
                <a:tc>
                  <a:txBody>
                    <a:bodyPr/>
                    <a:lstStyle/>
                    <a:p>
                      <a:pPr marL="67945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endParaRPr lang="ru-RU" sz="1800" spc="-10" dirty="0" smtClean="0"/>
                    </a:p>
                    <a:p>
                      <a:pPr marL="67945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800" spc="-10" dirty="0" smtClean="0"/>
                        <a:t>Наследственность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253895">
                <a:tc>
                  <a:txBody>
                    <a:bodyPr/>
                    <a:lstStyle/>
                    <a:p>
                      <a:pPr marL="67945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endParaRPr lang="ru-RU" sz="1800" dirty="0" smtClean="0"/>
                    </a:p>
                    <a:p>
                      <a:pPr marL="67945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Нездоровая</a:t>
                      </a:r>
                      <a:r>
                        <a:rPr lang="ru-RU" sz="1800" spc="-45" dirty="0" smtClean="0"/>
                        <a:t> </a:t>
                      </a:r>
                      <a:r>
                        <a:rPr lang="ru-RU" sz="1800" spc="-20" dirty="0"/>
                        <a:t>пища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253895">
                <a:tc>
                  <a:txBody>
                    <a:bodyPr/>
                    <a:lstStyle/>
                    <a:p>
                      <a:pPr marL="67945">
                        <a:lnSpc>
                          <a:spcPts val="1285"/>
                        </a:lnSpc>
                        <a:spcAft>
                          <a:spcPts val="0"/>
                        </a:spcAft>
                      </a:pPr>
                      <a:endParaRPr lang="ru-RU" sz="1800" spc="-25" dirty="0" smtClean="0"/>
                    </a:p>
                    <a:p>
                      <a:pPr marL="67945">
                        <a:lnSpc>
                          <a:spcPts val="1285"/>
                        </a:lnSpc>
                        <a:spcAft>
                          <a:spcPts val="0"/>
                        </a:spcAft>
                      </a:pPr>
                      <a:r>
                        <a:rPr lang="ru-RU" sz="1800" spc="-25" dirty="0" smtClean="0"/>
                        <a:t>Пол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2595337" y="155631"/>
            <a:ext cx="39533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Описание заданий КИМ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95536" y="764704"/>
          <a:ext cx="8496943" cy="5567602"/>
        </p:xfrm>
        <a:graphic>
          <a:graphicData uri="http://schemas.openxmlformats.org/drawingml/2006/table">
            <a:tbl>
              <a:tblPr/>
              <a:tblGrid>
                <a:gridCol w="540888"/>
                <a:gridCol w="1042688"/>
                <a:gridCol w="1313585"/>
                <a:gridCol w="3542589"/>
                <a:gridCol w="2057193"/>
              </a:tblGrid>
              <a:tr h="1165834">
                <a:tc>
                  <a:txBody>
                    <a:bodyPr/>
                    <a:lstStyle/>
                    <a:p>
                      <a:pPr marL="85725" marR="74930" indent="2921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spc="-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</a:t>
                      </a:r>
                      <a:r>
                        <a:rPr lang="ru-RU" sz="1800" b="1" spc="-2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ru-RU" sz="1800" b="1" spc="-2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1800" b="1" spc="-2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9220" marR="102235" indent="40005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spc="-1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Номер задания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1238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</a:t>
                      </a:r>
                      <a:r>
                        <a:rPr lang="ru-RU" sz="1800" b="1" spc="-5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spc="-2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банке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0175" marR="123190" indent="11049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spc="-1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Раздел </a:t>
                      </a: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курса, </a:t>
                      </a:r>
                      <a:r>
                        <a:rPr lang="ru-RU" sz="1800" b="1" spc="-25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год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1536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spc="-1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обучения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64870" marR="85979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864870" marR="85979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Тема</a:t>
                      </a:r>
                      <a:r>
                        <a:rPr lang="ru-RU" sz="1800" b="1" spc="-5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spc="-1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курса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9540" marR="1250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Краткое</a:t>
                      </a:r>
                      <a:r>
                        <a:rPr lang="ru-RU" sz="1800" b="1" spc="-75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описание </a:t>
                      </a:r>
                      <a:r>
                        <a:rPr lang="ru-RU" sz="1800" b="1" spc="-1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содержание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128270" marR="1250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spc="-1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задания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7810">
                <a:tc>
                  <a:txBody>
                    <a:bodyPr/>
                    <a:lstStyle/>
                    <a:p>
                      <a:pPr marL="6794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67945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310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1800" spc="-25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6731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1800" spc="-25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73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310" marR="22987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Биология человека </a:t>
                      </a: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 класс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310" marR="61595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696720" algn="l"/>
                          <a:tab pos="1873250" algn="l"/>
                        </a:tabLst>
                      </a:pPr>
                      <a:r>
                        <a:rPr lang="ru-RU" sz="1800" spc="-1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Кровообращение.</a:t>
                      </a: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	</a:t>
                      </a:r>
                      <a:r>
                        <a:rPr lang="ru-RU" sz="1800" spc="-1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Гигиена </a:t>
                      </a:r>
                      <a:r>
                        <a:rPr lang="ru-RU" sz="18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сердечно-сосудистой</a:t>
                      </a: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системы. Профилактика заболеваний сердца и сосудов. Влияние гиподинамии</a:t>
                      </a:r>
                      <a:r>
                        <a:rPr lang="ru-RU" sz="1800" spc="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работу </a:t>
                      </a:r>
                      <a:r>
                        <a:rPr lang="ru-RU" sz="18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сердечно-сосудистой</a:t>
                      </a: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системы. </a:t>
                      </a:r>
                      <a:r>
                        <a:rPr lang="ru-RU" sz="18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Методы диагностики заболеваний сердца и сосудов</a:t>
                      </a: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</a:t>
                      </a:r>
                      <a:r>
                        <a:rPr lang="ru-RU" sz="1800" i="1" spc="-1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Профилактика</a:t>
                      </a:r>
                      <a:r>
                        <a:rPr lang="ru-RU" sz="1800" i="1" spc="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800" i="1" spc="-1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инфаркта,</a:t>
                      </a:r>
                      <a:r>
                        <a:rPr lang="ru-RU" sz="1800" i="0" spc="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8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инсульта,</a:t>
                      </a:r>
                      <a:r>
                        <a:rPr lang="ru-RU" sz="1800" i="1" spc="-35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800" i="1" spc="-1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атеросклероза</a:t>
                      </a:r>
                      <a:r>
                        <a:rPr lang="ru-RU" sz="1800" i="1" spc="-1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310" marR="6223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Задание проверяет умение оценивать влияние факторов риска на развитие </a:t>
                      </a:r>
                      <a:r>
                        <a:rPr lang="ru-RU" sz="1800" spc="-1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атеросклероза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923">
                <a:tc>
                  <a:txBody>
                    <a:bodyPr/>
                    <a:lstStyle/>
                    <a:p>
                      <a:pPr marL="6794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67945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310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67310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</a:t>
                      </a:r>
                      <a:r>
                        <a:rPr lang="ru-RU" sz="1800" spc="-5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800" spc="-2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т.д.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260648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Методы обучения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971600" y="1340769"/>
            <a:ext cx="597666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800" dirty="0" smtClean="0"/>
              <a:t> объяснительно-иллюстративный 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2204864"/>
            <a:ext cx="54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800" dirty="0" smtClean="0"/>
              <a:t> репродуктивный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971600" y="3068960"/>
            <a:ext cx="6048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800" dirty="0" smtClean="0"/>
              <a:t> проблемный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971600" y="3861048"/>
            <a:ext cx="5328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800" dirty="0" smtClean="0"/>
              <a:t> частично-поисковый 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899592" y="4725144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800" dirty="0" smtClean="0"/>
              <a:t> исследовательский</a:t>
            </a:r>
            <a:endParaRPr lang="ru-RU" sz="2800" dirty="0"/>
          </a:p>
        </p:txBody>
      </p:sp>
      <p:pic>
        <p:nvPicPr>
          <p:cNvPr id="44034" name="Picture 2" descr="https://w7.pngwing.com/pngs/678/366/png-transparent-graduation-ceremony-owl-square-academic-cap-icon-owl-with-school-books-owl-reading-book-illustration-reading-school-clipart-carto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2204864"/>
            <a:ext cx="2500374" cy="30249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 l="3969" t="11248" r="5272" b="10219"/>
          <a:stretch>
            <a:fillRect/>
          </a:stretch>
        </p:blipFill>
        <p:spPr bwMode="auto">
          <a:xfrm>
            <a:off x="179512" y="908720"/>
            <a:ext cx="8732970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188640"/>
            <a:ext cx="5184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Пример 2</a:t>
            </a:r>
            <a:endParaRPr lang="ru-RU" sz="2800" b="1" dirty="0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2627784" y="836712"/>
            <a:ext cx="630019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Химические элементы вносят в почву в виде удобрений. Традиционно удобрения делят на комплексные и простые. Изучите состав изображённых минеральных удобрений и определите их принадлежность к той или иной группе.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5" name="image15.jpe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9512" y="476672"/>
            <a:ext cx="2246151" cy="2821971"/>
          </a:xfrm>
          <a:prstGeom prst="rect">
            <a:avLst/>
          </a:prstGeom>
        </p:spPr>
      </p:pic>
      <p:pic>
        <p:nvPicPr>
          <p:cNvPr id="6" name="image16.jpe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3528" y="3501008"/>
            <a:ext cx="2117436" cy="2816352"/>
          </a:xfrm>
          <a:prstGeom prst="rect">
            <a:avLst/>
          </a:prstGeom>
        </p:spPr>
      </p:pic>
      <p:pic>
        <p:nvPicPr>
          <p:cNvPr id="7" name="image17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483768" y="3356992"/>
            <a:ext cx="6372200" cy="2808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188640"/>
            <a:ext cx="4824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Пример 3 </a:t>
            </a:r>
            <a:endParaRPr lang="ru-RU" sz="2800" b="1" dirty="0"/>
          </a:p>
        </p:txBody>
      </p:sp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323528" y="764704"/>
            <a:ext cx="842493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Удобрения, содержащие химический элемент азот, садоводы вносят для усиления роста растения. В какой период времени года эффект от внесения минеральных удобрений, содержащих азот, будет максимальным?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Отметьте «максимальный эффект» или «слабый эффект» для каждого периода времени.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513" y="3140967"/>
          <a:ext cx="8712966" cy="306143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5544615"/>
                <a:gridCol w="1917504"/>
                <a:gridCol w="1250847"/>
              </a:tblGrid>
              <a:tr h="792089">
                <a:tc>
                  <a:txBody>
                    <a:bodyPr/>
                    <a:lstStyle/>
                    <a:p>
                      <a:pPr marL="6794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endParaRPr lang="ru-RU" sz="2000" dirty="0" smtClean="0"/>
                    </a:p>
                    <a:p>
                      <a:pPr marL="67945" algn="ctr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/>
                        <a:t>Период</a:t>
                      </a:r>
                      <a:r>
                        <a:rPr lang="ru-RU" sz="2000" b="1" spc="-5" dirty="0" smtClean="0"/>
                        <a:t> </a:t>
                      </a:r>
                      <a:r>
                        <a:rPr lang="ru-RU" sz="2000" b="1" spc="-10" dirty="0"/>
                        <a:t>времени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2865" marR="58420" algn="ctr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endParaRPr lang="ru-RU" sz="2000" spc="-10" dirty="0" smtClean="0"/>
                    </a:p>
                    <a:p>
                      <a:pPr marL="62865" marR="58420" algn="ctr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2000" b="1" spc="-10" dirty="0" smtClean="0"/>
                        <a:t>Максимальный</a:t>
                      </a:r>
                      <a:endParaRPr lang="ru-RU" sz="2000" b="1" dirty="0"/>
                    </a:p>
                    <a:p>
                      <a:pPr marL="62230" marR="58420" algn="ctr">
                        <a:lnSpc>
                          <a:spcPts val="1370"/>
                        </a:lnSpc>
                        <a:spcBef>
                          <a:spcPts val="690"/>
                        </a:spcBef>
                        <a:spcAft>
                          <a:spcPts val="0"/>
                        </a:spcAft>
                      </a:pPr>
                      <a:r>
                        <a:rPr lang="ru-RU" sz="2000" b="1" spc="-10" dirty="0"/>
                        <a:t>эффект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endParaRPr lang="ru-RU" sz="2000" b="1" spc="-10" dirty="0" smtClean="0"/>
                    </a:p>
                    <a:p>
                      <a:pPr marL="161290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2000" b="1" spc="-10" dirty="0" smtClean="0"/>
                        <a:t>Слабый</a:t>
                      </a:r>
                      <a:endParaRPr lang="ru-RU" sz="2000" b="1" dirty="0"/>
                    </a:p>
                    <a:p>
                      <a:pPr marL="150495">
                        <a:lnSpc>
                          <a:spcPts val="1370"/>
                        </a:lnSpc>
                        <a:spcBef>
                          <a:spcPts val="690"/>
                        </a:spcBef>
                        <a:spcAft>
                          <a:spcPts val="0"/>
                        </a:spcAft>
                      </a:pPr>
                      <a:r>
                        <a:rPr lang="ru-RU" sz="2000" b="1" spc="-10" dirty="0"/>
                        <a:t>эффект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528697">
                <a:tc>
                  <a:txBody>
                    <a:bodyPr/>
                    <a:lstStyle/>
                    <a:p>
                      <a:pPr marL="6794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endParaRPr lang="ru-RU" sz="2000" dirty="0" smtClean="0"/>
                    </a:p>
                    <a:p>
                      <a:pPr marL="6794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Поздней</a:t>
                      </a:r>
                      <a:r>
                        <a:rPr lang="ru-RU" sz="2000" spc="-15" dirty="0" smtClean="0"/>
                        <a:t> </a:t>
                      </a:r>
                      <a:r>
                        <a:rPr lang="ru-RU" sz="2000" dirty="0"/>
                        <a:t>осенью,</a:t>
                      </a:r>
                      <a:r>
                        <a:rPr lang="ru-RU" sz="2000" spc="-10" dirty="0"/>
                        <a:t> </a:t>
                      </a:r>
                      <a:r>
                        <a:rPr lang="ru-RU" sz="2000" dirty="0"/>
                        <a:t>под</a:t>
                      </a:r>
                      <a:r>
                        <a:rPr lang="ru-RU" sz="2000" spc="-10" dirty="0"/>
                        <a:t> </a:t>
                      </a:r>
                      <a:r>
                        <a:rPr lang="ru-RU" sz="2000" spc="-20" dirty="0"/>
                        <a:t>снег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527421">
                <a:tc>
                  <a:txBody>
                    <a:bodyPr/>
                    <a:lstStyle/>
                    <a:p>
                      <a:pPr marL="67945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endParaRPr lang="ru-RU" sz="2000" dirty="0" smtClean="0"/>
                    </a:p>
                    <a:p>
                      <a:pPr marL="67945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Зимой</a:t>
                      </a:r>
                      <a:r>
                        <a:rPr lang="ru-RU" sz="2000" dirty="0"/>
                        <a:t>,</a:t>
                      </a:r>
                      <a:r>
                        <a:rPr lang="ru-RU" sz="2000" spc="-25" dirty="0"/>
                        <a:t> </a:t>
                      </a:r>
                      <a:r>
                        <a:rPr lang="ru-RU" sz="2000" dirty="0"/>
                        <a:t>непосредственно</a:t>
                      </a:r>
                      <a:r>
                        <a:rPr lang="ru-RU" sz="2000" spc="-25" dirty="0"/>
                        <a:t> </a:t>
                      </a:r>
                      <a:r>
                        <a:rPr lang="ru-RU" sz="2000" dirty="0"/>
                        <a:t>на</a:t>
                      </a:r>
                      <a:r>
                        <a:rPr lang="ru-RU" sz="2000" spc="-25" dirty="0"/>
                        <a:t> </a:t>
                      </a:r>
                      <a:r>
                        <a:rPr lang="ru-RU" sz="2000" dirty="0"/>
                        <a:t>выпавший</a:t>
                      </a:r>
                      <a:r>
                        <a:rPr lang="ru-RU" sz="2000" spc="-25" dirty="0"/>
                        <a:t> </a:t>
                      </a:r>
                      <a:r>
                        <a:rPr lang="ru-RU" sz="2000" dirty="0"/>
                        <a:t>свежий</a:t>
                      </a:r>
                      <a:r>
                        <a:rPr lang="ru-RU" sz="2000" spc="-25" dirty="0"/>
                        <a:t> </a:t>
                      </a:r>
                      <a:endParaRPr lang="ru-RU" sz="2000" spc="-25" dirty="0" smtClean="0"/>
                    </a:p>
                    <a:p>
                      <a:pPr marL="67945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endParaRPr lang="ru-RU" sz="2000" spc="-25" dirty="0" smtClean="0"/>
                    </a:p>
                    <a:p>
                      <a:pPr marL="67945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ru-RU" sz="2000" spc="-20" dirty="0" smtClean="0"/>
                        <a:t>снег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527421">
                <a:tc>
                  <a:txBody>
                    <a:bodyPr/>
                    <a:lstStyle/>
                    <a:p>
                      <a:pPr marL="67945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endParaRPr lang="ru-RU" sz="2000" dirty="0" smtClean="0"/>
                    </a:p>
                    <a:p>
                      <a:pPr marL="67945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Весной</a:t>
                      </a:r>
                      <a:r>
                        <a:rPr lang="ru-RU" sz="2000" spc="-5" dirty="0" smtClean="0"/>
                        <a:t> </a:t>
                      </a:r>
                      <a:r>
                        <a:rPr lang="ru-RU" sz="2000" dirty="0"/>
                        <a:t>перед</a:t>
                      </a:r>
                      <a:r>
                        <a:rPr lang="ru-RU" sz="2000" spc="-5" dirty="0"/>
                        <a:t> </a:t>
                      </a:r>
                      <a:r>
                        <a:rPr lang="ru-RU" sz="2000" dirty="0"/>
                        <a:t>посадкой</a:t>
                      </a:r>
                      <a:r>
                        <a:rPr lang="ru-RU" sz="2000" spc="-10" dirty="0"/>
                        <a:t> </a:t>
                      </a:r>
                      <a:r>
                        <a:rPr lang="ru-RU" sz="2000" dirty="0"/>
                        <a:t>культурного</a:t>
                      </a:r>
                      <a:r>
                        <a:rPr lang="ru-RU" sz="2000" spc="-5" dirty="0"/>
                        <a:t> </a:t>
                      </a:r>
                      <a:r>
                        <a:rPr lang="ru-RU" sz="2000" spc="-10" dirty="0"/>
                        <a:t>растения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528697">
                <a:tc>
                  <a:txBody>
                    <a:bodyPr/>
                    <a:lstStyle/>
                    <a:p>
                      <a:pPr marL="6794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endParaRPr lang="ru-RU" sz="2000" dirty="0" smtClean="0"/>
                    </a:p>
                    <a:p>
                      <a:pPr marL="6794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Во</a:t>
                      </a:r>
                      <a:r>
                        <a:rPr lang="ru-RU" sz="2000" spc="-25" dirty="0" smtClean="0"/>
                        <a:t> </a:t>
                      </a:r>
                      <a:r>
                        <a:rPr lang="ru-RU" sz="2000" dirty="0"/>
                        <a:t>второй</a:t>
                      </a:r>
                      <a:r>
                        <a:rPr lang="ru-RU" sz="2000" spc="-15" dirty="0"/>
                        <a:t> </a:t>
                      </a:r>
                      <a:r>
                        <a:rPr lang="ru-RU" sz="2000" dirty="0"/>
                        <a:t>половине</a:t>
                      </a:r>
                      <a:r>
                        <a:rPr lang="ru-RU" sz="2000" spc="-15" dirty="0"/>
                        <a:t> </a:t>
                      </a:r>
                      <a:r>
                        <a:rPr lang="ru-RU" sz="2000" dirty="0"/>
                        <a:t>лета,</a:t>
                      </a:r>
                      <a:r>
                        <a:rPr lang="ru-RU" sz="2000" spc="-20" dirty="0"/>
                        <a:t> </a:t>
                      </a:r>
                      <a:r>
                        <a:rPr lang="ru-RU" sz="2000" dirty="0"/>
                        <a:t>после</a:t>
                      </a:r>
                      <a:r>
                        <a:rPr lang="ru-RU" sz="2000" spc="-15" dirty="0"/>
                        <a:t> </a:t>
                      </a:r>
                      <a:r>
                        <a:rPr lang="ru-RU" sz="2000" dirty="0"/>
                        <a:t>появления</a:t>
                      </a:r>
                      <a:r>
                        <a:rPr lang="ru-RU" sz="2000" spc="-15" dirty="0"/>
                        <a:t> </a:t>
                      </a:r>
                      <a:r>
                        <a:rPr lang="ru-RU" sz="2000" spc="-10" dirty="0"/>
                        <a:t>плодов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476672"/>
            <a:ext cx="655272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FF0000"/>
                </a:solidFill>
              </a:rPr>
              <a:t>СПАСИБО  ЗА </a:t>
            </a:r>
            <a:endParaRPr lang="ru-RU" sz="48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4800" b="1" i="1" dirty="0" smtClean="0">
                <a:solidFill>
                  <a:srgbClr val="FF0000"/>
                </a:solidFill>
              </a:rPr>
              <a:t>ВНИМАНИЕ!</a:t>
            </a:r>
          </a:p>
          <a:p>
            <a:pPr algn="ctr"/>
            <a:endParaRPr lang="ru-RU" sz="48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4800" b="1" i="1" dirty="0" smtClean="0">
                <a:solidFill>
                  <a:srgbClr val="FF0000"/>
                </a:solidFill>
              </a:rPr>
              <a:t>БУДЬТЕ   ЗДОРОВЫ!</a:t>
            </a:r>
            <a:endParaRPr lang="ru-RU" sz="4800" b="1" i="1" dirty="0">
              <a:solidFill>
                <a:srgbClr val="FF0000"/>
              </a:solidFill>
            </a:endParaRPr>
          </a:p>
        </p:txBody>
      </p:sp>
      <p:sp>
        <p:nvSpPr>
          <p:cNvPr id="2054" name="AutoShape 6" descr="https://media.baamboozle.com/uploads/images/427590/1634204807_217583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 descr="https://media.baamboozle.com/uploads/images/427590/1634204807_217583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0" name="Picture 12" descr="https://drasler.ru/wp-content/uploads/2019/05/%D0%9A%D0%B0%D1%80%D1%82%D0%B8%D0%BD%D0%BA%D0%B8-%D1%81%D0%BC%D0%B0%D0%B9%D0%BB%D0%B8%D0%BA%D0%B8-%D0%BD%D0%B0-%D0%BF%D1%80%D0%BE%D0%B7%D1%80%D0%B0%D1%87%D0%BD%D0%BE%D0%BC-%D1%84%D0%BE%D0%BD%D0%B5-0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3789040"/>
            <a:ext cx="3707904" cy="24472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88640"/>
            <a:ext cx="82809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Компетенции и познавательные действия, использующиеся для описания заданий банка по оценки естественнонаучной грамотности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1700808"/>
            <a:ext cx="72008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К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О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М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П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Е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Т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Е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Н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Ц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И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И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flipV="1">
            <a:off x="1547664" y="1988840"/>
            <a:ext cx="1440160" cy="18002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1547664" y="3717032"/>
            <a:ext cx="1872208" cy="7200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1547664" y="3789040"/>
            <a:ext cx="1656184" cy="165618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491880" y="1700808"/>
            <a:ext cx="496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Научное объяснение явлений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63888" y="2996952"/>
            <a:ext cx="45365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Понимание  особенностей естественнонаучного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исследования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19872" y="4725144"/>
            <a:ext cx="48245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</a:rPr>
              <a:t>Интерпритация</a:t>
            </a:r>
            <a:r>
              <a:rPr lang="ru-RU" sz="2800" b="1" dirty="0" smtClean="0">
                <a:solidFill>
                  <a:srgbClr val="FF0000"/>
                </a:solidFill>
              </a:rPr>
              <a:t> данных и использование научных доказательств для получения выводов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88640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1. Научное объяснение явлений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052736"/>
            <a:ext cx="828092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marR="140335" lvl="1" indent="-285750" algn="just">
              <a:spcAft>
                <a:spcPts val="0"/>
              </a:spcAft>
              <a:buSzPts val="1200"/>
            </a:pPr>
            <a:r>
              <a:rPr lang="ru-RU" sz="2400" dirty="0" smtClean="0">
                <a:ea typeface="Times New Roman"/>
              </a:rPr>
              <a:t>1. Применить естественнонаучные знания для анализа ситуации/проблемы.</a:t>
            </a:r>
          </a:p>
          <a:p>
            <a:pPr marL="742950" marR="140335" lvl="1" indent="-285750" algn="just">
              <a:spcAft>
                <a:spcPts val="0"/>
              </a:spcAft>
              <a:buSzPts val="1200"/>
            </a:pPr>
            <a:r>
              <a:rPr lang="ru-RU" sz="2400" dirty="0" smtClean="0">
                <a:ea typeface="Times New Roman"/>
              </a:rPr>
              <a:t>2. Выбрать модель, лежащую в основе объяснения.</a:t>
            </a:r>
          </a:p>
          <a:p>
            <a:pPr marL="742950" marR="140335" lvl="1" indent="-285750" algn="just">
              <a:spcAft>
                <a:spcPts val="0"/>
              </a:spcAft>
              <a:buSzPts val="1200"/>
            </a:pPr>
            <a:r>
              <a:rPr lang="ru-RU" sz="2400" dirty="0" smtClean="0">
                <a:ea typeface="Times New Roman"/>
              </a:rPr>
              <a:t>3.Выбрать объяснение, наиболее полно отражающее описанные процессы.</a:t>
            </a:r>
          </a:p>
          <a:p>
            <a:pPr marL="742950" marR="140335" lvl="1" indent="-285750" algn="just">
              <a:spcAft>
                <a:spcPts val="0"/>
              </a:spcAft>
              <a:buSzPts val="1200"/>
            </a:pPr>
            <a:r>
              <a:rPr lang="ru-RU" sz="2400" dirty="0" smtClean="0">
                <a:ea typeface="Times New Roman"/>
              </a:rPr>
              <a:t>4.Создать объяснение, указав несколько причинно-следственных связей.</a:t>
            </a:r>
          </a:p>
          <a:p>
            <a:pPr marL="742950" marR="140335" lvl="1" indent="-285750" algn="just">
              <a:spcAft>
                <a:spcPts val="0"/>
              </a:spcAft>
              <a:buSzPts val="1200"/>
            </a:pPr>
            <a:r>
              <a:rPr lang="ru-RU" sz="2400" dirty="0" smtClean="0">
                <a:ea typeface="Times New Roman"/>
              </a:rPr>
              <a:t>5. Выбрать возможный прогноз и аргументировать выбор.</a:t>
            </a:r>
          </a:p>
          <a:p>
            <a:pPr marL="742950" marR="140335" lvl="1" indent="-285750" algn="just">
              <a:spcAft>
                <a:spcPts val="0"/>
              </a:spcAft>
              <a:buSzPts val="1200"/>
            </a:pPr>
            <a:r>
              <a:rPr lang="ru-RU" sz="2400" dirty="0" smtClean="0">
                <a:ea typeface="Times New Roman"/>
              </a:rPr>
              <a:t>6.Сделать прогноз на основании предложенного объяснения процесса.</a:t>
            </a:r>
          </a:p>
          <a:p>
            <a:pPr marL="742950" marR="140335" lvl="1" indent="-285750" algn="just">
              <a:spcAft>
                <a:spcPts val="0"/>
              </a:spcAft>
              <a:buSzPts val="1200"/>
            </a:pPr>
            <a:r>
              <a:rPr lang="ru-RU" sz="2400" dirty="0" smtClean="0">
                <a:ea typeface="Times New Roman"/>
              </a:rPr>
              <a:t>7.Привести примеры возможного применения естественнонаучного знания для общества.</a:t>
            </a:r>
            <a:endParaRPr lang="ru-RU" sz="2000" dirty="0">
              <a:ea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88640"/>
            <a:ext cx="84969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FF0000"/>
                </a:solidFill>
              </a:rPr>
              <a:t>2. Понимание  особенностей естественнонаучного </a:t>
            </a:r>
          </a:p>
          <a:p>
            <a:pPr lvl="0" algn="ctr"/>
            <a:r>
              <a:rPr lang="ru-RU" sz="2800" b="1" dirty="0" smtClean="0">
                <a:solidFill>
                  <a:srgbClr val="FF0000"/>
                </a:solidFill>
              </a:rPr>
              <a:t>исследования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1052736"/>
            <a:ext cx="846144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Различать вопросы, которые возможно исследовать методами естественных наук.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1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Распознавать гипотезу (предположение), на проверку которой направлено данное исследование.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1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Оценить предложенный способ проведения исследования/план исследования.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1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Интерпретировать результаты исследований/находить информацию в данных, подтверждающую выводы.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1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Сделать выводы по предложенным результатам исследования.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1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Оценить способ, которые используются для обеспечения надёжности данных и достоверности объяснений.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1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Предложить способ увеличения точности получаемых в исследовании данных.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88640"/>
            <a:ext cx="82809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FF0000"/>
                </a:solidFill>
              </a:rPr>
              <a:t>3. </a:t>
            </a:r>
            <a:r>
              <a:rPr lang="ru-RU" sz="2800" b="1" dirty="0" err="1" smtClean="0">
                <a:solidFill>
                  <a:srgbClr val="FF0000"/>
                </a:solidFill>
              </a:rPr>
              <a:t>Интерпритация</a:t>
            </a:r>
            <a:r>
              <a:rPr lang="ru-RU" sz="2800" b="1" dirty="0" smtClean="0">
                <a:solidFill>
                  <a:srgbClr val="FF0000"/>
                </a:solidFill>
              </a:rPr>
              <a:t> данных и использование научных доказательств для получения выводов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51520" y="1340768"/>
            <a:ext cx="864096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Определять недостающую информацию для решения проблемы.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1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Распознавать предположения (допущения), аргументы и описания в научно- популярных текстах.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1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Находить необходимые данные в источниках информации, представленной в различной форме (таблицы, графики, схемы, диаграммы, карты).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1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Преобразовать информацию из одной формы представления данных в другую.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1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Интерпретировать данные и делать соответствующие выводы.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1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Оценивать достоверность научных аргументов и доказательства из различных источников.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4097" name="docshapegroup2"/>
          <p:cNvGrpSpPr>
            <a:grpSpLocks/>
          </p:cNvGrpSpPr>
          <p:nvPr/>
        </p:nvGrpSpPr>
        <p:grpSpPr bwMode="auto">
          <a:xfrm>
            <a:off x="323528" y="188640"/>
            <a:ext cx="8568952" cy="4968552"/>
            <a:chOff x="0" y="0"/>
            <a:chExt cx="9476" cy="5829"/>
          </a:xfrm>
        </p:grpSpPr>
        <p:pic>
          <p:nvPicPr>
            <p:cNvPr id="4099" name="docshape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" y="14"/>
              <a:ext cx="9447" cy="5800"/>
            </a:xfrm>
            <a:prstGeom prst="rect">
              <a:avLst/>
            </a:prstGeom>
            <a:noFill/>
          </p:spPr>
        </p:pic>
        <p:sp>
          <p:nvSpPr>
            <p:cNvPr id="4098" name="docshape4"/>
            <p:cNvSpPr>
              <a:spLocks/>
            </p:cNvSpPr>
            <p:nvPr/>
          </p:nvSpPr>
          <p:spPr bwMode="auto">
            <a:xfrm>
              <a:off x="0" y="0"/>
              <a:ext cx="9476" cy="5829"/>
            </a:xfrm>
            <a:custGeom>
              <a:avLst/>
              <a:gdLst/>
              <a:ahLst/>
              <a:cxnLst>
                <a:cxn ang="0">
                  <a:pos x="9475" y="0"/>
                </a:cxn>
                <a:cxn ang="0">
                  <a:pos x="9461" y="0"/>
                </a:cxn>
                <a:cxn ang="0">
                  <a:pos x="9461" y="14"/>
                </a:cxn>
                <a:cxn ang="0">
                  <a:pos x="9461" y="5814"/>
                </a:cxn>
                <a:cxn ang="0">
                  <a:pos x="14" y="5814"/>
                </a:cxn>
                <a:cxn ang="0">
                  <a:pos x="14" y="14"/>
                </a:cxn>
                <a:cxn ang="0">
                  <a:pos x="9461" y="14"/>
                </a:cxn>
                <a:cxn ang="0">
                  <a:pos x="9461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0" y="5814"/>
                </a:cxn>
                <a:cxn ang="0">
                  <a:pos x="0" y="5828"/>
                </a:cxn>
                <a:cxn ang="0">
                  <a:pos x="14" y="5828"/>
                </a:cxn>
                <a:cxn ang="0">
                  <a:pos x="9461" y="5828"/>
                </a:cxn>
                <a:cxn ang="0">
                  <a:pos x="9475" y="5828"/>
                </a:cxn>
                <a:cxn ang="0">
                  <a:pos x="9475" y="5814"/>
                </a:cxn>
                <a:cxn ang="0">
                  <a:pos x="9475" y="14"/>
                </a:cxn>
                <a:cxn ang="0">
                  <a:pos x="9475" y="0"/>
                </a:cxn>
              </a:cxnLst>
              <a:rect l="0" t="0" r="r" b="b"/>
              <a:pathLst>
                <a:path w="9476" h="5829">
                  <a:moveTo>
                    <a:pt x="9475" y="0"/>
                  </a:moveTo>
                  <a:lnTo>
                    <a:pt x="9461" y="0"/>
                  </a:lnTo>
                  <a:lnTo>
                    <a:pt x="9461" y="14"/>
                  </a:lnTo>
                  <a:lnTo>
                    <a:pt x="9461" y="5814"/>
                  </a:lnTo>
                  <a:lnTo>
                    <a:pt x="14" y="5814"/>
                  </a:lnTo>
                  <a:lnTo>
                    <a:pt x="14" y="14"/>
                  </a:lnTo>
                  <a:lnTo>
                    <a:pt x="9461" y="14"/>
                  </a:lnTo>
                  <a:lnTo>
                    <a:pt x="9461" y="0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5814"/>
                  </a:lnTo>
                  <a:lnTo>
                    <a:pt x="0" y="5828"/>
                  </a:lnTo>
                  <a:lnTo>
                    <a:pt x="14" y="5828"/>
                  </a:lnTo>
                  <a:lnTo>
                    <a:pt x="9461" y="5828"/>
                  </a:lnTo>
                  <a:lnTo>
                    <a:pt x="9475" y="5828"/>
                  </a:lnTo>
                  <a:lnTo>
                    <a:pt x="9475" y="5814"/>
                  </a:lnTo>
                  <a:lnTo>
                    <a:pt x="9475" y="14"/>
                  </a:lnTo>
                  <a:lnTo>
                    <a:pt x="9475" y="0"/>
                  </a:lnTo>
                  <a:close/>
                </a:path>
              </a:pathLst>
            </a:custGeom>
            <a:solidFill>
              <a:srgbClr val="5580B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251520" y="5229200"/>
            <a:ext cx="86409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Рис. 1.1. Пример представления заданий банка на сайте ФГБНУ «ФИПИ».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3" name="docshapegroup5"/>
          <p:cNvGrpSpPr>
            <a:grpSpLocks/>
          </p:cNvGrpSpPr>
          <p:nvPr/>
        </p:nvGrpSpPr>
        <p:grpSpPr bwMode="auto">
          <a:xfrm>
            <a:off x="323528" y="476672"/>
            <a:ext cx="8568952" cy="3600400"/>
            <a:chOff x="1961" y="188"/>
            <a:chExt cx="9120" cy="3286"/>
          </a:xfrm>
        </p:grpSpPr>
        <p:pic>
          <p:nvPicPr>
            <p:cNvPr id="3074" name="docshape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75" y="202"/>
              <a:ext cx="9092" cy="3257"/>
            </a:xfrm>
            <a:prstGeom prst="rect">
              <a:avLst/>
            </a:prstGeom>
            <a:noFill/>
          </p:spPr>
        </p:pic>
        <p:sp>
          <p:nvSpPr>
            <p:cNvPr id="3075" name="docshape7"/>
            <p:cNvSpPr>
              <a:spLocks/>
            </p:cNvSpPr>
            <p:nvPr/>
          </p:nvSpPr>
          <p:spPr bwMode="auto">
            <a:xfrm>
              <a:off x="1960" y="187"/>
              <a:ext cx="9120" cy="3286"/>
            </a:xfrm>
            <a:custGeom>
              <a:avLst/>
              <a:gdLst/>
              <a:ahLst/>
              <a:cxnLst>
                <a:cxn ang="0">
                  <a:pos x="9120" y="0"/>
                </a:cxn>
                <a:cxn ang="0">
                  <a:pos x="9105" y="0"/>
                </a:cxn>
                <a:cxn ang="0">
                  <a:pos x="9105" y="14"/>
                </a:cxn>
                <a:cxn ang="0">
                  <a:pos x="9105" y="3271"/>
                </a:cxn>
                <a:cxn ang="0">
                  <a:pos x="14" y="3271"/>
                </a:cxn>
                <a:cxn ang="0">
                  <a:pos x="14" y="14"/>
                </a:cxn>
                <a:cxn ang="0">
                  <a:pos x="9105" y="14"/>
                </a:cxn>
                <a:cxn ang="0">
                  <a:pos x="9105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0" y="3271"/>
                </a:cxn>
                <a:cxn ang="0">
                  <a:pos x="0" y="3285"/>
                </a:cxn>
                <a:cxn ang="0">
                  <a:pos x="14" y="3285"/>
                </a:cxn>
                <a:cxn ang="0">
                  <a:pos x="9105" y="3285"/>
                </a:cxn>
                <a:cxn ang="0">
                  <a:pos x="9120" y="3285"/>
                </a:cxn>
                <a:cxn ang="0">
                  <a:pos x="9120" y="3271"/>
                </a:cxn>
                <a:cxn ang="0">
                  <a:pos x="9120" y="14"/>
                </a:cxn>
                <a:cxn ang="0">
                  <a:pos x="9120" y="0"/>
                </a:cxn>
              </a:cxnLst>
              <a:rect l="0" t="0" r="r" b="b"/>
              <a:pathLst>
                <a:path w="9120" h="3286">
                  <a:moveTo>
                    <a:pt x="9120" y="0"/>
                  </a:moveTo>
                  <a:lnTo>
                    <a:pt x="9105" y="0"/>
                  </a:lnTo>
                  <a:lnTo>
                    <a:pt x="9105" y="14"/>
                  </a:lnTo>
                  <a:lnTo>
                    <a:pt x="9105" y="3271"/>
                  </a:lnTo>
                  <a:lnTo>
                    <a:pt x="14" y="3271"/>
                  </a:lnTo>
                  <a:lnTo>
                    <a:pt x="14" y="14"/>
                  </a:lnTo>
                  <a:lnTo>
                    <a:pt x="9105" y="14"/>
                  </a:lnTo>
                  <a:lnTo>
                    <a:pt x="9105" y="0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3271"/>
                  </a:lnTo>
                  <a:lnTo>
                    <a:pt x="0" y="3285"/>
                  </a:lnTo>
                  <a:lnTo>
                    <a:pt x="14" y="3285"/>
                  </a:lnTo>
                  <a:lnTo>
                    <a:pt x="9105" y="3285"/>
                  </a:lnTo>
                  <a:lnTo>
                    <a:pt x="9120" y="3285"/>
                  </a:lnTo>
                  <a:lnTo>
                    <a:pt x="9120" y="3271"/>
                  </a:lnTo>
                  <a:lnTo>
                    <a:pt x="9120" y="14"/>
                  </a:lnTo>
                  <a:lnTo>
                    <a:pt x="9120" y="0"/>
                  </a:lnTo>
                  <a:close/>
                </a:path>
              </a:pathLst>
            </a:custGeom>
            <a:solidFill>
              <a:srgbClr val="5580B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323528" y="4399746"/>
            <a:ext cx="864096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Рис. 1.2. Пример возможного ответа и критериев оценивания для задания с развернутым ответом.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</TotalTime>
  <Words>1027</Words>
  <Application>Microsoft Office PowerPoint</Application>
  <PresentationFormat>Экран (4:3)</PresentationFormat>
  <Paragraphs>376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Для каждого класса представлены задания, относящиеся к перечисленным ниже блокам контекстов: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46</cp:revision>
  <dcterms:created xsi:type="dcterms:W3CDTF">2022-02-05T10:23:20Z</dcterms:created>
  <dcterms:modified xsi:type="dcterms:W3CDTF">2022-02-13T21:08:54Z</dcterms:modified>
</cp:coreProperties>
</file>